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</p:sldIdLst>
  <p:sldSz cx="9144000" cy="6858000" type="screen4x3"/>
  <p:notesSz cx="6858000" cy="9144000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8" d="100"/>
          <a:sy n="78" d="100"/>
        </p:scale>
        <p:origin x="-2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ovikova:Desktop:&#1080;&#1085;&#1076;&#1077;&#1082;&#1089;&#1099;_10%20&#1083;&#1077;&#1090;:2004:&#1048;&#1085;&#1076;&#1077;&#1082;&#1089;%20&#1055;&#1088;&#1086;&#1080;&#1079;&#1074;&#1086;&#1083;&#1072;%20(&#1085;&#1086;&#1103;&#1073;&#1088;&#1100;%202004)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ovikova:Desktop:&#1080;&#1085;&#1076;&#1077;&#1082;&#1089;&#1099;_10%20&#1083;&#1077;&#1090;:2004:&#1048;&#1085;&#1076;&#1077;&#1082;&#1089;%20&#1055;&#1088;&#1086;&#1080;&#1079;&#1074;&#1086;&#1083;&#1072;%20(&#1085;&#1086;&#1103;&#1073;&#1088;&#1100;%202004)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ovikova:Desktop:&#1080;&#1085;&#1076;&#1077;&#1082;&#1089;&#1099;_10%20&#1083;&#1077;&#1090;:2004:&#1048;&#1085;&#1076;&#1077;&#1082;&#1089;%20&#1055;&#1088;&#1086;&#1080;&#1079;&#1074;&#1086;&#1083;&#1072;%20(&#1085;&#1086;&#1103;&#1073;&#1088;&#1100;%202004)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ovikova:Desktop:&#1080;&#1085;&#1076;&#1077;&#1082;&#1089;&#1099;_10%20&#1083;&#1077;&#1090;:2012:&#1048;&#1085;&#1076;&#1077;&#1082;&#1089;%20&#1087;&#1088;&#1086;&#1080;&#1079;&#1074;&#1086;&#1083;&#1072;%20(&#1040;&#1087;&#1088;&#1077;&#1083;&#1100;%202012)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ovikova:Desktop:&#1080;&#1085;&#1076;&#1077;&#1082;&#1089;&#1099;_10%20&#1083;&#1077;&#1090;:2014:&#1076;&#1080;&#1085;&#1072;&#1084;&#1080;&#1082;&#1072;_&#1076;&#1086;&#1074;&#1077;&#1088;&#1080;&#1077;_&#1085;&#1086;&#1103;&#1073;&#1088;&#1100;_2010-&#1086;&#1082;&#1090;&#1103;&#1073;&#1088;&#1100;_2014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ovikova:Desktop:&#1080;&#1085;&#1076;&#1077;&#1082;&#1089;&#1099;_10%20&#1083;&#1077;&#1090;:2014:&#1076;&#1080;&#1085;&#1072;&#1084;&#1080;&#1082;&#1072;_&#1076;&#1086;&#1074;&#1077;&#1088;&#1080;&#1077;_&#1085;&#1086;&#1103;&#1073;&#1088;&#1100;_2010-&#1086;&#1082;&#1090;&#1103;&#1073;&#1088;&#1100;_2014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ovikova:Desktop:&#1080;&#1085;&#1076;&#1077;&#1082;&#1089;&#1099;_10%20&#1083;&#1077;&#1090;:2014:&#1076;&#1080;&#1085;&#1072;&#1084;&#1080;&#1082;&#1072;_&#1076;&#1086;&#1074;&#1077;&#1088;&#1080;&#1077;_&#1085;&#1086;&#1103;&#1073;&#1088;&#1100;_2010-&#1086;&#1082;&#1090;&#1103;&#1073;&#1088;&#1100;_2014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ovikova:Desktop:&#1088;&#1077;&#1092;&#1086;&#1088;&#1084;&#1072;_&#1086;&#1087;&#1088;&#1086;&#1089;:&#1055;&#1086;&#1083;&#1080;&#1094;&#1080;&#1103;%20(&#1052;&#1072;&#1088;&#1090;%202014).xls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ovikova:Desktop:&#1088;&#1077;&#1092;&#1086;&#1088;&#1084;&#1072;_&#1086;&#1087;&#1088;&#1086;&#1089;:&#1055;&#1086;&#1083;&#1080;&#1094;&#1080;&#1103;%20(&#1052;&#1072;&#1088;&#1090;%202014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Лист2!$A$4</c:f>
              <c:strCache>
                <c:ptCount val="1"/>
                <c:pt idx="0">
                  <c:v> очень серьезная проблема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Лист2!$B$3:$E$3</c:f>
              <c:strCache>
                <c:ptCount val="4"/>
                <c:pt idx="0">
                  <c:v>ноябрь 2004</c:v>
                </c:pt>
                <c:pt idx="1">
                  <c:v>январь 2010</c:v>
                </c:pt>
                <c:pt idx="2">
                  <c:v>апрель 2012</c:v>
                </c:pt>
                <c:pt idx="3">
                  <c:v>октябрь 2014</c:v>
                </c:pt>
              </c:strCache>
            </c:strRef>
          </c:cat>
          <c:val>
            <c:numRef>
              <c:f>Лист2!$B$4:$E$4</c:f>
              <c:numCache>
                <c:formatCode>General</c:formatCode>
                <c:ptCount val="4"/>
                <c:pt idx="0">
                  <c:v>41</c:v>
                </c:pt>
                <c:pt idx="1">
                  <c:v>34</c:v>
                </c:pt>
                <c:pt idx="2">
                  <c:v>36</c:v>
                </c:pt>
                <c:pt idx="3">
                  <c:v>20</c:v>
                </c:pt>
              </c:numCache>
            </c:numRef>
          </c:val>
        </c:ser>
        <c:ser>
          <c:idx val="1"/>
          <c:order val="1"/>
          <c:tx>
            <c:strRef>
              <c:f>Лист2!$A$5</c:f>
              <c:strCache>
                <c:ptCount val="1"/>
                <c:pt idx="0">
                  <c:v>довольно серьезная проблема</c:v>
                </c:pt>
              </c:strCache>
            </c:strRef>
          </c:tx>
          <c:spPr>
            <a:solidFill>
              <a:schemeClr val="accent4">
                <a:lumMod val="75000"/>
                <a:alpha val="57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Лист2!$B$3:$E$3</c:f>
              <c:strCache>
                <c:ptCount val="4"/>
                <c:pt idx="0">
                  <c:v>ноябрь 2004</c:v>
                </c:pt>
                <c:pt idx="1">
                  <c:v>январь 2010</c:v>
                </c:pt>
                <c:pt idx="2">
                  <c:v>апрель 2012</c:v>
                </c:pt>
                <c:pt idx="3">
                  <c:v>октябрь 2014</c:v>
                </c:pt>
              </c:strCache>
            </c:strRef>
          </c:cat>
          <c:val>
            <c:numRef>
              <c:f>Лист2!$B$5:$E$5</c:f>
              <c:numCache>
                <c:formatCode>General</c:formatCode>
                <c:ptCount val="4"/>
                <c:pt idx="0">
                  <c:v>42</c:v>
                </c:pt>
                <c:pt idx="1">
                  <c:v>47</c:v>
                </c:pt>
                <c:pt idx="2">
                  <c:v>47</c:v>
                </c:pt>
                <c:pt idx="3">
                  <c:v>44</c:v>
                </c:pt>
              </c:numCache>
            </c:numRef>
          </c:val>
        </c:ser>
        <c:ser>
          <c:idx val="2"/>
          <c:order val="2"/>
          <c:tx>
            <c:strRef>
              <c:f>Лист2!$A$6</c:f>
              <c:strCache>
                <c:ptCount val="1"/>
                <c:pt idx="0">
                  <c:v>не слишком серьезная проблема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Лист2!$B$3:$E$3</c:f>
              <c:strCache>
                <c:ptCount val="4"/>
                <c:pt idx="0">
                  <c:v>ноябрь 2004</c:v>
                </c:pt>
                <c:pt idx="1">
                  <c:v>январь 2010</c:v>
                </c:pt>
                <c:pt idx="2">
                  <c:v>апрель 2012</c:v>
                </c:pt>
                <c:pt idx="3">
                  <c:v>октябрь 2014</c:v>
                </c:pt>
              </c:strCache>
            </c:strRef>
          </c:cat>
          <c:val>
            <c:numRef>
              <c:f>Лист2!$B$6:$E$6</c:f>
              <c:numCache>
                <c:formatCode>General</c:formatCode>
                <c:ptCount val="4"/>
                <c:pt idx="0">
                  <c:v>10</c:v>
                </c:pt>
                <c:pt idx="1">
                  <c:v>11</c:v>
                </c:pt>
                <c:pt idx="2">
                  <c:v>9</c:v>
                </c:pt>
                <c:pt idx="3">
                  <c:v>18</c:v>
                </c:pt>
              </c:numCache>
            </c:numRef>
          </c:val>
        </c:ser>
        <c:ser>
          <c:idx val="3"/>
          <c:order val="3"/>
          <c:tx>
            <c:strRef>
              <c:f>Лист2!$A$7</c:f>
              <c:strCache>
                <c:ptCount val="1"/>
                <c:pt idx="0">
                  <c:v>нет такой проблемы</c:v>
                </c:pt>
              </c:strCache>
            </c:strRef>
          </c:tx>
          <c:spPr>
            <a:solidFill>
              <a:schemeClr val="tx1">
                <a:lumMod val="85000"/>
                <a:lumOff val="15000"/>
              </a:schemeClr>
            </a:solidFill>
          </c:spPr>
          <c:invertIfNegative val="0"/>
          <c:cat>
            <c:strRef>
              <c:f>Лист2!$B$3:$E$3</c:f>
              <c:strCache>
                <c:ptCount val="4"/>
                <c:pt idx="0">
                  <c:v>ноябрь 2004</c:v>
                </c:pt>
                <c:pt idx="1">
                  <c:v>январь 2010</c:v>
                </c:pt>
                <c:pt idx="2">
                  <c:v>апрель 2012</c:v>
                </c:pt>
                <c:pt idx="3">
                  <c:v>октябрь 2014</c:v>
                </c:pt>
              </c:strCache>
            </c:strRef>
          </c:cat>
          <c:val>
            <c:numRef>
              <c:f>Лист2!$B$7:$E$7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</c:numCache>
            </c:numRef>
          </c:val>
        </c:ser>
        <c:ser>
          <c:idx val="4"/>
          <c:order val="4"/>
          <c:tx>
            <c:strRef>
              <c:f>Лист2!$A$8</c:f>
              <c:strCache>
                <c:ptCount val="1"/>
                <c:pt idx="0">
                  <c:v> затрудняюсь ответить</c:v>
                </c:pt>
              </c:strCache>
            </c:strRef>
          </c:tx>
          <c:spPr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Лист2!$B$3:$E$3</c:f>
              <c:strCache>
                <c:ptCount val="4"/>
                <c:pt idx="0">
                  <c:v>ноябрь 2004</c:v>
                </c:pt>
                <c:pt idx="1">
                  <c:v>январь 2010</c:v>
                </c:pt>
                <c:pt idx="2">
                  <c:v>апрель 2012</c:v>
                </c:pt>
                <c:pt idx="3">
                  <c:v>октябрь 2014</c:v>
                </c:pt>
              </c:strCache>
            </c:strRef>
          </c:cat>
          <c:val>
            <c:numRef>
              <c:f>Лист2!$B$8:$E$8</c:f>
              <c:numCache>
                <c:formatCode>General</c:formatCode>
                <c:ptCount val="4"/>
                <c:pt idx="0">
                  <c:v>4.5</c:v>
                </c:pt>
                <c:pt idx="1">
                  <c:v>7</c:v>
                </c:pt>
                <c:pt idx="2">
                  <c:v>5</c:v>
                </c:pt>
                <c:pt idx="3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835072"/>
        <c:axId val="34840960"/>
      </c:barChart>
      <c:catAx>
        <c:axId val="34835072"/>
        <c:scaling>
          <c:orientation val="minMax"/>
        </c:scaling>
        <c:delete val="0"/>
        <c:axPos val="b"/>
        <c:majorTickMark val="out"/>
        <c:minorTickMark val="none"/>
        <c:tickLblPos val="nextTo"/>
        <c:crossAx val="34840960"/>
        <c:crosses val="autoZero"/>
        <c:auto val="1"/>
        <c:lblAlgn val="ctr"/>
        <c:lblOffset val="100"/>
        <c:noMultiLvlLbl val="0"/>
      </c:catAx>
      <c:valAx>
        <c:axId val="348409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483507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Лист3!$A$3</c:f>
              <c:strCache>
                <c:ptCount val="1"/>
                <c:pt idx="0">
                  <c:v>постоянно страдаю от их произвола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Лист3!$B$2:$E$2</c:f>
              <c:strCache>
                <c:ptCount val="4"/>
                <c:pt idx="0">
                  <c:v>ноябрь 2004</c:v>
                </c:pt>
                <c:pt idx="1">
                  <c:v>январь 2010</c:v>
                </c:pt>
                <c:pt idx="2">
                  <c:v>апрель 2012</c:v>
                </c:pt>
                <c:pt idx="3">
                  <c:v>октябрь 2014</c:v>
                </c:pt>
              </c:strCache>
            </c:strRef>
          </c:cat>
          <c:val>
            <c:numRef>
              <c:f>Лист3!$B$3:$E$3</c:f>
              <c:numCache>
                <c:formatCode>General</c:formatCode>
                <c:ptCount val="4"/>
                <c:pt idx="0">
                  <c:v>5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</c:numCache>
            </c:numRef>
          </c:val>
        </c:ser>
        <c:ser>
          <c:idx val="1"/>
          <c:order val="1"/>
          <c:tx>
            <c:strRef>
              <c:f>Лист3!$A$4</c:f>
              <c:strCache>
                <c:ptCount val="1"/>
                <c:pt idx="0">
                  <c:v>это вполне может случиться</c:v>
                </c:pt>
              </c:strCache>
            </c:strRef>
          </c:tx>
          <c:spPr>
            <a:solidFill>
              <a:schemeClr val="accent4">
                <a:lumMod val="75000"/>
                <a:alpha val="60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Лист3!$B$2:$E$2</c:f>
              <c:strCache>
                <c:ptCount val="4"/>
                <c:pt idx="0">
                  <c:v>ноябрь 2004</c:v>
                </c:pt>
                <c:pt idx="1">
                  <c:v>январь 2010</c:v>
                </c:pt>
                <c:pt idx="2">
                  <c:v>апрель 2012</c:v>
                </c:pt>
                <c:pt idx="3">
                  <c:v>октябрь 2014</c:v>
                </c:pt>
              </c:strCache>
            </c:strRef>
          </c:cat>
          <c:val>
            <c:numRef>
              <c:f>Лист3!$B$4:$E$4</c:f>
              <c:numCache>
                <c:formatCode>General</c:formatCode>
                <c:ptCount val="4"/>
                <c:pt idx="0">
                  <c:v>70</c:v>
                </c:pt>
                <c:pt idx="1">
                  <c:v>63</c:v>
                </c:pt>
                <c:pt idx="2">
                  <c:v>62</c:v>
                </c:pt>
                <c:pt idx="3">
                  <c:v>43</c:v>
                </c:pt>
              </c:numCache>
            </c:numRef>
          </c:val>
        </c:ser>
        <c:ser>
          <c:idx val="2"/>
          <c:order val="2"/>
          <c:tx>
            <c:strRef>
              <c:f>Лист3!$A$5</c:f>
              <c:strCache>
                <c:ptCount val="1"/>
                <c:pt idx="0">
                  <c:v> это маловероятно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Лист3!$B$2:$E$2</c:f>
              <c:strCache>
                <c:ptCount val="4"/>
                <c:pt idx="0">
                  <c:v>ноябрь 2004</c:v>
                </c:pt>
                <c:pt idx="1">
                  <c:v>январь 2010</c:v>
                </c:pt>
                <c:pt idx="2">
                  <c:v>апрель 2012</c:v>
                </c:pt>
                <c:pt idx="3">
                  <c:v>октябрь 2014</c:v>
                </c:pt>
              </c:strCache>
            </c:strRef>
          </c:cat>
          <c:val>
            <c:numRef>
              <c:f>Лист3!$B$5:$E$5</c:f>
              <c:numCache>
                <c:formatCode>General</c:formatCode>
                <c:ptCount val="4"/>
                <c:pt idx="0">
                  <c:v>18</c:v>
                </c:pt>
                <c:pt idx="1">
                  <c:v>24</c:v>
                </c:pt>
                <c:pt idx="2">
                  <c:v>25</c:v>
                </c:pt>
                <c:pt idx="3">
                  <c:v>35</c:v>
                </c:pt>
              </c:numCache>
            </c:numRef>
          </c:val>
        </c:ser>
        <c:ser>
          <c:idx val="3"/>
          <c:order val="3"/>
          <c:tx>
            <c:strRef>
              <c:f>Лист3!$A$6</c:f>
              <c:strCache>
                <c:ptCount val="1"/>
                <c:pt idx="0">
                  <c:v>это совершенно исключено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Лист3!$B$2:$E$2</c:f>
              <c:strCache>
                <c:ptCount val="4"/>
                <c:pt idx="0">
                  <c:v>ноябрь 2004</c:v>
                </c:pt>
                <c:pt idx="1">
                  <c:v>январь 2010</c:v>
                </c:pt>
                <c:pt idx="2">
                  <c:v>апрель 2012</c:v>
                </c:pt>
                <c:pt idx="3">
                  <c:v>октябрь 2014</c:v>
                </c:pt>
              </c:strCache>
            </c:strRef>
          </c:cat>
          <c:val>
            <c:numRef>
              <c:f>Лист3!$B$6:$E$6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6</c:v>
                </c:pt>
              </c:numCache>
            </c:numRef>
          </c:val>
        </c:ser>
        <c:ser>
          <c:idx val="4"/>
          <c:order val="4"/>
          <c:tx>
            <c:strRef>
              <c:f>Лист3!$A$7</c:f>
              <c:strCache>
                <c:ptCount val="1"/>
                <c:pt idx="0">
                  <c:v>затрудняюсь ответить</c:v>
                </c:pt>
              </c:strCache>
            </c:strRef>
          </c:tx>
          <c:spPr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Лист3!$B$2:$E$2</c:f>
              <c:strCache>
                <c:ptCount val="4"/>
                <c:pt idx="0">
                  <c:v>ноябрь 2004</c:v>
                </c:pt>
                <c:pt idx="1">
                  <c:v>январь 2010</c:v>
                </c:pt>
                <c:pt idx="2">
                  <c:v>апрель 2012</c:v>
                </c:pt>
                <c:pt idx="3">
                  <c:v>октябрь 2014</c:v>
                </c:pt>
              </c:strCache>
            </c:strRef>
          </c:cat>
          <c:val>
            <c:numRef>
              <c:f>Лист3!$B$7:$E$7</c:f>
              <c:numCache>
                <c:formatCode>General</c:formatCode>
                <c:ptCount val="4"/>
                <c:pt idx="0">
                  <c:v>3</c:v>
                </c:pt>
                <c:pt idx="1">
                  <c:v>6</c:v>
                </c:pt>
                <c:pt idx="2">
                  <c:v>9</c:v>
                </c:pt>
                <c:pt idx="3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027200"/>
        <c:axId val="35037184"/>
      </c:barChart>
      <c:catAx>
        <c:axId val="35027200"/>
        <c:scaling>
          <c:orientation val="minMax"/>
        </c:scaling>
        <c:delete val="0"/>
        <c:axPos val="b"/>
        <c:majorTickMark val="out"/>
        <c:minorTickMark val="none"/>
        <c:tickLblPos val="nextTo"/>
        <c:crossAx val="35037184"/>
        <c:crosses val="autoZero"/>
        <c:auto val="1"/>
        <c:lblAlgn val="ctr"/>
        <c:lblOffset val="100"/>
        <c:noMultiLvlLbl val="0"/>
      </c:catAx>
      <c:valAx>
        <c:axId val="350371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50272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Лист4!$A$6</c:f>
              <c:strCache>
                <c:ptCount val="1"/>
                <c:pt idx="0">
                  <c:v>полностью защищен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Лист4!$B$5:$E$5</c:f>
              <c:strCache>
                <c:ptCount val="4"/>
                <c:pt idx="0">
                  <c:v>ноябрь 2004</c:v>
                </c:pt>
                <c:pt idx="1">
                  <c:v>январь 2010</c:v>
                </c:pt>
                <c:pt idx="2">
                  <c:v>апрель 2012</c:v>
                </c:pt>
                <c:pt idx="3">
                  <c:v>октябрь 2014</c:v>
                </c:pt>
              </c:strCache>
            </c:strRef>
          </c:cat>
          <c:val>
            <c:numRef>
              <c:f>Лист4!$B$6:$E$6</c:f>
              <c:numCache>
                <c:formatCode>General</c:formatCode>
                <c:ptCount val="4"/>
                <c:pt idx="0">
                  <c:v>2</c:v>
                </c:pt>
                <c:pt idx="1">
                  <c:v>5</c:v>
                </c:pt>
                <c:pt idx="2">
                  <c:v>2</c:v>
                </c:pt>
                <c:pt idx="3">
                  <c:v>5</c:v>
                </c:pt>
              </c:numCache>
            </c:numRef>
          </c:val>
        </c:ser>
        <c:ser>
          <c:idx val="1"/>
          <c:order val="1"/>
          <c:tx>
            <c:strRef>
              <c:f>Лист4!$A$7</c:f>
              <c:strCache>
                <c:ptCount val="1"/>
                <c:pt idx="0">
                  <c:v> довольно хорошо защищен</c:v>
                </c:pt>
              </c:strCache>
            </c:strRef>
          </c:tx>
          <c:spPr>
            <a:solidFill>
              <a:schemeClr val="accent4">
                <a:lumMod val="75000"/>
                <a:alpha val="60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Лист4!$B$5:$E$5</c:f>
              <c:strCache>
                <c:ptCount val="4"/>
                <c:pt idx="0">
                  <c:v>ноябрь 2004</c:v>
                </c:pt>
                <c:pt idx="1">
                  <c:v>январь 2010</c:v>
                </c:pt>
                <c:pt idx="2">
                  <c:v>апрель 2012</c:v>
                </c:pt>
                <c:pt idx="3">
                  <c:v>октябрь 2014</c:v>
                </c:pt>
              </c:strCache>
            </c:strRef>
          </c:cat>
          <c:val>
            <c:numRef>
              <c:f>Лист4!$B$7:$E$7</c:f>
              <c:numCache>
                <c:formatCode>General</c:formatCode>
                <c:ptCount val="4"/>
                <c:pt idx="0">
                  <c:v>13</c:v>
                </c:pt>
                <c:pt idx="1">
                  <c:v>11</c:v>
                </c:pt>
                <c:pt idx="2">
                  <c:v>16</c:v>
                </c:pt>
                <c:pt idx="3">
                  <c:v>23</c:v>
                </c:pt>
              </c:numCache>
            </c:numRef>
          </c:val>
        </c:ser>
        <c:ser>
          <c:idx val="2"/>
          <c:order val="2"/>
          <c:tx>
            <c:strRef>
              <c:f>Лист4!$A$8</c:f>
              <c:strCache>
                <c:ptCount val="1"/>
                <c:pt idx="0">
                  <c:v>слабо защищен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Лист4!$B$5:$E$5</c:f>
              <c:strCache>
                <c:ptCount val="4"/>
                <c:pt idx="0">
                  <c:v>ноябрь 2004</c:v>
                </c:pt>
                <c:pt idx="1">
                  <c:v>январь 2010</c:v>
                </c:pt>
                <c:pt idx="2">
                  <c:v>апрель 2012</c:v>
                </c:pt>
                <c:pt idx="3">
                  <c:v>октябрь 2014</c:v>
                </c:pt>
              </c:strCache>
            </c:strRef>
          </c:cat>
          <c:val>
            <c:numRef>
              <c:f>Лист4!$B$8:$E$8</c:f>
              <c:numCache>
                <c:formatCode>General</c:formatCode>
                <c:ptCount val="4"/>
                <c:pt idx="0">
                  <c:v>47</c:v>
                </c:pt>
                <c:pt idx="1">
                  <c:v>53</c:v>
                </c:pt>
                <c:pt idx="2">
                  <c:v>51</c:v>
                </c:pt>
                <c:pt idx="3">
                  <c:v>47</c:v>
                </c:pt>
              </c:numCache>
            </c:numRef>
          </c:val>
        </c:ser>
        <c:ser>
          <c:idx val="3"/>
          <c:order val="3"/>
          <c:tx>
            <c:strRef>
              <c:f>Лист4!$A$9</c:f>
              <c:strCache>
                <c:ptCount val="1"/>
                <c:pt idx="0">
                  <c:v> совершенно не защищен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Лист4!$B$5:$E$5</c:f>
              <c:strCache>
                <c:ptCount val="4"/>
                <c:pt idx="0">
                  <c:v>ноябрь 2004</c:v>
                </c:pt>
                <c:pt idx="1">
                  <c:v>январь 2010</c:v>
                </c:pt>
                <c:pt idx="2">
                  <c:v>апрель 2012</c:v>
                </c:pt>
                <c:pt idx="3">
                  <c:v>октябрь 2014</c:v>
                </c:pt>
              </c:strCache>
            </c:strRef>
          </c:cat>
          <c:val>
            <c:numRef>
              <c:f>Лист4!$B$9:$E$9</c:f>
              <c:numCache>
                <c:formatCode>General</c:formatCode>
                <c:ptCount val="4"/>
                <c:pt idx="0">
                  <c:v>34</c:v>
                </c:pt>
                <c:pt idx="1">
                  <c:v>24</c:v>
                </c:pt>
                <c:pt idx="2">
                  <c:v>22</c:v>
                </c:pt>
                <c:pt idx="3">
                  <c:v>12</c:v>
                </c:pt>
              </c:numCache>
            </c:numRef>
          </c:val>
        </c:ser>
        <c:ser>
          <c:idx val="4"/>
          <c:order val="4"/>
          <c:tx>
            <c:strRef>
              <c:f>Лист4!$A$10</c:f>
              <c:strCache>
                <c:ptCount val="1"/>
                <c:pt idx="0">
                  <c:v>затрудняюсь ответить</c:v>
                </c:pt>
              </c:strCache>
            </c:strRef>
          </c:tx>
          <c:spPr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Лист4!$B$5:$E$5</c:f>
              <c:strCache>
                <c:ptCount val="4"/>
                <c:pt idx="0">
                  <c:v>ноябрь 2004</c:v>
                </c:pt>
                <c:pt idx="1">
                  <c:v>январь 2010</c:v>
                </c:pt>
                <c:pt idx="2">
                  <c:v>апрель 2012</c:v>
                </c:pt>
                <c:pt idx="3">
                  <c:v>октябрь 2014</c:v>
                </c:pt>
              </c:strCache>
            </c:strRef>
          </c:cat>
          <c:val>
            <c:numRef>
              <c:f>Лист4!$B$10:$E$10</c:f>
              <c:numCache>
                <c:formatCode>General</c:formatCode>
                <c:ptCount val="4"/>
                <c:pt idx="0">
                  <c:v>5</c:v>
                </c:pt>
                <c:pt idx="1">
                  <c:v>7</c:v>
                </c:pt>
                <c:pt idx="2">
                  <c:v>9</c:v>
                </c:pt>
                <c:pt idx="3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265024"/>
        <c:axId val="41266560"/>
      </c:barChart>
      <c:catAx>
        <c:axId val="41265024"/>
        <c:scaling>
          <c:orientation val="minMax"/>
        </c:scaling>
        <c:delete val="0"/>
        <c:axPos val="b"/>
        <c:majorTickMark val="out"/>
        <c:minorTickMark val="none"/>
        <c:tickLblPos val="nextTo"/>
        <c:crossAx val="41266560"/>
        <c:crosses val="autoZero"/>
        <c:auto val="1"/>
        <c:lblAlgn val="ctr"/>
        <c:lblOffset val="100"/>
        <c:noMultiLvlLbl val="0"/>
      </c:catAx>
      <c:valAx>
        <c:axId val="412665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412650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241655633753704"/>
          <c:y val="0.26018901733512201"/>
          <c:w val="0.20578403363296399"/>
          <c:h val="0.370388990712962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'[Индекс Произвола (ноябрь 2004).xls]Лист1'!$H$29</c:f>
              <c:strCache>
                <c:ptCount val="1"/>
                <c:pt idx="0">
                  <c:v>определенно доверяю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'[Индекс Произвола (ноябрь 2004).xls]Лист1'!$G$30:$G$33</c:f>
              <c:strCache>
                <c:ptCount val="4"/>
                <c:pt idx="0">
                  <c:v>ноябрь 2004</c:v>
                </c:pt>
                <c:pt idx="1">
                  <c:v>январь 2010</c:v>
                </c:pt>
                <c:pt idx="2">
                  <c:v>апрель 2012</c:v>
                </c:pt>
                <c:pt idx="3">
                  <c:v>октябрь 2014</c:v>
                </c:pt>
              </c:strCache>
            </c:strRef>
          </c:cat>
          <c:val>
            <c:numRef>
              <c:f>'[Индекс Произвола (ноябрь 2004).xls]Лист1'!$H$30:$H$33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8</c:v>
                </c:pt>
              </c:numCache>
            </c:numRef>
          </c:val>
        </c:ser>
        <c:ser>
          <c:idx val="1"/>
          <c:order val="1"/>
          <c:tx>
            <c:strRef>
              <c:f>'[Индекс Произвола (ноябрь 2004).xls]Лист1'!$I$29</c:f>
              <c:strCache>
                <c:ptCount val="1"/>
                <c:pt idx="0">
                  <c:v>скорее доверяю</c:v>
                </c:pt>
              </c:strCache>
            </c:strRef>
          </c:tx>
          <c:spPr>
            <a:solidFill>
              <a:schemeClr val="accent4">
                <a:lumMod val="75000"/>
                <a:alpha val="52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'[Индекс Произвола (ноябрь 2004).xls]Лист1'!$G$30:$G$33</c:f>
              <c:strCache>
                <c:ptCount val="4"/>
                <c:pt idx="0">
                  <c:v>ноябрь 2004</c:v>
                </c:pt>
                <c:pt idx="1">
                  <c:v>январь 2010</c:v>
                </c:pt>
                <c:pt idx="2">
                  <c:v>апрель 2012</c:v>
                </c:pt>
                <c:pt idx="3">
                  <c:v>октябрь 2014</c:v>
                </c:pt>
              </c:strCache>
            </c:strRef>
          </c:cat>
          <c:val>
            <c:numRef>
              <c:f>'[Индекс Произвола (ноябрь 2004).xls]Лист1'!$I$30:$I$33</c:f>
              <c:numCache>
                <c:formatCode>General</c:formatCode>
                <c:ptCount val="4"/>
                <c:pt idx="0">
                  <c:v>22</c:v>
                </c:pt>
                <c:pt idx="1">
                  <c:v>25</c:v>
                </c:pt>
                <c:pt idx="2">
                  <c:v>26</c:v>
                </c:pt>
                <c:pt idx="3">
                  <c:v>41</c:v>
                </c:pt>
              </c:numCache>
            </c:numRef>
          </c:val>
        </c:ser>
        <c:ser>
          <c:idx val="2"/>
          <c:order val="2"/>
          <c:tx>
            <c:strRef>
              <c:f>'[Индекс Произвола (ноябрь 2004).xls]Лист1'!$J$29</c:f>
              <c:strCache>
                <c:ptCount val="1"/>
                <c:pt idx="0">
                  <c:v>скорее отношусь с опасением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'[Индекс Произвола (ноябрь 2004).xls]Лист1'!$G$30:$G$33</c:f>
              <c:strCache>
                <c:ptCount val="4"/>
                <c:pt idx="0">
                  <c:v>ноябрь 2004</c:v>
                </c:pt>
                <c:pt idx="1">
                  <c:v>январь 2010</c:v>
                </c:pt>
                <c:pt idx="2">
                  <c:v>апрель 2012</c:v>
                </c:pt>
                <c:pt idx="3">
                  <c:v>октябрь 2014</c:v>
                </c:pt>
              </c:strCache>
            </c:strRef>
          </c:cat>
          <c:val>
            <c:numRef>
              <c:f>'[Индекс Произвола (ноябрь 2004).xls]Лист1'!$J$30:$J$33</c:f>
              <c:numCache>
                <c:formatCode>General</c:formatCode>
                <c:ptCount val="4"/>
                <c:pt idx="0">
                  <c:v>46</c:v>
                </c:pt>
                <c:pt idx="1">
                  <c:v>44</c:v>
                </c:pt>
                <c:pt idx="2">
                  <c:v>48</c:v>
                </c:pt>
                <c:pt idx="3">
                  <c:v>37</c:v>
                </c:pt>
              </c:numCache>
            </c:numRef>
          </c:val>
        </c:ser>
        <c:ser>
          <c:idx val="3"/>
          <c:order val="3"/>
          <c:tx>
            <c:strRef>
              <c:f>'[Индекс Произвола (ноябрь 2004).xls]Лист1'!$K$29</c:f>
              <c:strCache>
                <c:ptCount val="1"/>
                <c:pt idx="0">
                  <c:v>определенно отношусь с опасением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'[Индекс Произвола (ноябрь 2004).xls]Лист1'!$G$30:$G$33</c:f>
              <c:strCache>
                <c:ptCount val="4"/>
                <c:pt idx="0">
                  <c:v>ноябрь 2004</c:v>
                </c:pt>
                <c:pt idx="1">
                  <c:v>январь 2010</c:v>
                </c:pt>
                <c:pt idx="2">
                  <c:v>апрель 2012</c:v>
                </c:pt>
                <c:pt idx="3">
                  <c:v>октябрь 2014</c:v>
                </c:pt>
              </c:strCache>
            </c:strRef>
          </c:cat>
          <c:val>
            <c:numRef>
              <c:f>'[Индекс Произвола (ноябрь 2004).xls]Лист1'!$K$30:$K$33</c:f>
              <c:numCache>
                <c:formatCode>General</c:formatCode>
                <c:ptCount val="4"/>
                <c:pt idx="0">
                  <c:v>23</c:v>
                </c:pt>
                <c:pt idx="1">
                  <c:v>23</c:v>
                </c:pt>
                <c:pt idx="2">
                  <c:v>15</c:v>
                </c:pt>
                <c:pt idx="3">
                  <c:v>7</c:v>
                </c:pt>
              </c:numCache>
            </c:numRef>
          </c:val>
        </c:ser>
        <c:ser>
          <c:idx val="4"/>
          <c:order val="4"/>
          <c:tx>
            <c:strRef>
              <c:f>'[Индекс Произвола (ноябрь 2004).xls]Лист1'!$L$29</c:f>
              <c:strCache>
                <c:ptCount val="1"/>
                <c:pt idx="0">
                  <c:v>затрудняюсь ответить</c:v>
                </c:pt>
              </c:strCache>
            </c:strRef>
          </c:tx>
          <c:spPr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'[Индекс Произвола (ноябрь 2004).xls]Лист1'!$G$30:$G$33</c:f>
              <c:strCache>
                <c:ptCount val="4"/>
                <c:pt idx="0">
                  <c:v>ноябрь 2004</c:v>
                </c:pt>
                <c:pt idx="1">
                  <c:v>январь 2010</c:v>
                </c:pt>
                <c:pt idx="2">
                  <c:v>апрель 2012</c:v>
                </c:pt>
                <c:pt idx="3">
                  <c:v>октябрь 2014</c:v>
                </c:pt>
              </c:strCache>
            </c:strRef>
          </c:cat>
          <c:val>
            <c:numRef>
              <c:f>'[Индекс Произвола (ноябрь 2004).xls]Лист1'!$L$30:$L$33</c:f>
              <c:numCache>
                <c:formatCode>General</c:formatCode>
                <c:ptCount val="4"/>
                <c:pt idx="0">
                  <c:v>4</c:v>
                </c:pt>
                <c:pt idx="1">
                  <c:v>3</c:v>
                </c:pt>
                <c:pt idx="2">
                  <c:v>7</c:v>
                </c:pt>
                <c:pt idx="3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4606080"/>
        <c:axId val="74607616"/>
      </c:barChart>
      <c:catAx>
        <c:axId val="74606080"/>
        <c:scaling>
          <c:orientation val="minMax"/>
        </c:scaling>
        <c:delete val="0"/>
        <c:axPos val="b"/>
        <c:majorTickMark val="out"/>
        <c:minorTickMark val="none"/>
        <c:tickLblPos val="nextTo"/>
        <c:crossAx val="74607616"/>
        <c:crosses val="autoZero"/>
        <c:auto val="1"/>
        <c:lblAlgn val="ctr"/>
        <c:lblOffset val="100"/>
        <c:noMultiLvlLbl val="0"/>
      </c:catAx>
      <c:valAx>
        <c:axId val="746076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7460608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Лист3!$A$5</c:f>
              <c:strCache>
                <c:ptCount val="1"/>
                <c:pt idx="0">
                  <c:v>  определенно, доверяю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Лист3!$B$4:$J$4</c:f>
              <c:strCache>
                <c:ptCount val="9"/>
                <c:pt idx="0">
                  <c:v>2010, ноябрь</c:v>
                </c:pt>
                <c:pt idx="1">
                  <c:v>2011, март</c:v>
                </c:pt>
                <c:pt idx="2">
                  <c:v>2011, октябрь</c:v>
                </c:pt>
                <c:pt idx="3">
                  <c:v>2012, апрель</c:v>
                </c:pt>
                <c:pt idx="4">
                  <c:v>2013, февраль</c:v>
                </c:pt>
                <c:pt idx="5">
                  <c:v>2013, октябрь</c:v>
                </c:pt>
                <c:pt idx="6">
                  <c:v>2014, март</c:v>
                </c:pt>
                <c:pt idx="7">
                  <c:v>2014, июнь</c:v>
                </c:pt>
                <c:pt idx="8">
                  <c:v>2014, октябрь</c:v>
                </c:pt>
              </c:strCache>
            </c:strRef>
          </c:cat>
          <c:val>
            <c:numRef>
              <c:f>Лист3!$B$5:$J$5</c:f>
              <c:numCache>
                <c:formatCode>General</c:formatCode>
                <c:ptCount val="9"/>
                <c:pt idx="0">
                  <c:v>4</c:v>
                </c:pt>
                <c:pt idx="1">
                  <c:v>5</c:v>
                </c:pt>
                <c:pt idx="2">
                  <c:v>5</c:v>
                </c:pt>
                <c:pt idx="3">
                  <c:v>3</c:v>
                </c:pt>
                <c:pt idx="4">
                  <c:v>3</c:v>
                </c:pt>
                <c:pt idx="5">
                  <c:v>5</c:v>
                </c:pt>
                <c:pt idx="6">
                  <c:v>5</c:v>
                </c:pt>
                <c:pt idx="7">
                  <c:v>7</c:v>
                </c:pt>
                <c:pt idx="8">
                  <c:v>5</c:v>
                </c:pt>
              </c:numCache>
            </c:numRef>
          </c:val>
        </c:ser>
        <c:ser>
          <c:idx val="1"/>
          <c:order val="1"/>
          <c:tx>
            <c:strRef>
              <c:f>Лист3!$A$6</c:f>
              <c:strCache>
                <c:ptCount val="1"/>
                <c:pt idx="0">
                  <c:v>  скорее, доверяю</c:v>
                </c:pt>
              </c:strCache>
            </c:strRef>
          </c:tx>
          <c:spPr>
            <a:solidFill>
              <a:schemeClr val="accent4">
                <a:lumMod val="75000"/>
                <a:alpha val="52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Лист3!$B$4:$J$4</c:f>
              <c:strCache>
                <c:ptCount val="9"/>
                <c:pt idx="0">
                  <c:v>2010, ноябрь</c:v>
                </c:pt>
                <c:pt idx="1">
                  <c:v>2011, март</c:v>
                </c:pt>
                <c:pt idx="2">
                  <c:v>2011, октябрь</c:v>
                </c:pt>
                <c:pt idx="3">
                  <c:v>2012, апрель</c:v>
                </c:pt>
                <c:pt idx="4">
                  <c:v>2013, февраль</c:v>
                </c:pt>
                <c:pt idx="5">
                  <c:v>2013, октябрь</c:v>
                </c:pt>
                <c:pt idx="6">
                  <c:v>2014, март</c:v>
                </c:pt>
                <c:pt idx="7">
                  <c:v>2014, июнь</c:v>
                </c:pt>
                <c:pt idx="8">
                  <c:v>2014, октябрь</c:v>
                </c:pt>
              </c:strCache>
            </c:strRef>
          </c:cat>
          <c:val>
            <c:numRef>
              <c:f>Лист3!$B$6:$J$6</c:f>
              <c:numCache>
                <c:formatCode>General</c:formatCode>
                <c:ptCount val="9"/>
                <c:pt idx="0">
                  <c:v>28</c:v>
                </c:pt>
                <c:pt idx="1">
                  <c:v>30</c:v>
                </c:pt>
                <c:pt idx="2">
                  <c:v>36</c:v>
                </c:pt>
                <c:pt idx="3">
                  <c:v>30</c:v>
                </c:pt>
                <c:pt idx="4">
                  <c:v>34</c:v>
                </c:pt>
                <c:pt idx="5">
                  <c:v>34</c:v>
                </c:pt>
                <c:pt idx="6">
                  <c:v>37</c:v>
                </c:pt>
                <c:pt idx="7">
                  <c:v>44</c:v>
                </c:pt>
                <c:pt idx="8">
                  <c:v>43</c:v>
                </c:pt>
              </c:numCache>
            </c:numRef>
          </c:val>
        </c:ser>
        <c:ser>
          <c:idx val="2"/>
          <c:order val="2"/>
          <c:tx>
            <c:strRef>
              <c:f>Лист3!$A$7</c:f>
              <c:strCache>
                <c:ptCount val="1"/>
                <c:pt idx="0">
                  <c:v>  скорее, отношусь с недоверием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Лист3!$B$4:$J$4</c:f>
              <c:strCache>
                <c:ptCount val="9"/>
                <c:pt idx="0">
                  <c:v>2010, ноябрь</c:v>
                </c:pt>
                <c:pt idx="1">
                  <c:v>2011, март</c:v>
                </c:pt>
                <c:pt idx="2">
                  <c:v>2011, октябрь</c:v>
                </c:pt>
                <c:pt idx="3">
                  <c:v>2012, апрель</c:v>
                </c:pt>
                <c:pt idx="4">
                  <c:v>2013, февраль</c:v>
                </c:pt>
                <c:pt idx="5">
                  <c:v>2013, октябрь</c:v>
                </c:pt>
                <c:pt idx="6">
                  <c:v>2014, март</c:v>
                </c:pt>
                <c:pt idx="7">
                  <c:v>2014, июнь</c:v>
                </c:pt>
                <c:pt idx="8">
                  <c:v>2014, октябрь</c:v>
                </c:pt>
              </c:strCache>
            </c:strRef>
          </c:cat>
          <c:val>
            <c:numRef>
              <c:f>Лист3!$B$7:$J$7</c:f>
              <c:numCache>
                <c:formatCode>General</c:formatCode>
                <c:ptCount val="9"/>
                <c:pt idx="0">
                  <c:v>42</c:v>
                </c:pt>
                <c:pt idx="1">
                  <c:v>43</c:v>
                </c:pt>
                <c:pt idx="2">
                  <c:v>40</c:v>
                </c:pt>
                <c:pt idx="3">
                  <c:v>45</c:v>
                </c:pt>
                <c:pt idx="4">
                  <c:v>43</c:v>
                </c:pt>
                <c:pt idx="5">
                  <c:v>40</c:v>
                </c:pt>
                <c:pt idx="6">
                  <c:v>36</c:v>
                </c:pt>
                <c:pt idx="7">
                  <c:v>34</c:v>
                </c:pt>
                <c:pt idx="8">
                  <c:v>35</c:v>
                </c:pt>
              </c:numCache>
            </c:numRef>
          </c:val>
        </c:ser>
        <c:ser>
          <c:idx val="3"/>
          <c:order val="3"/>
          <c:tx>
            <c:strRef>
              <c:f>Лист3!$A$8</c:f>
              <c:strCache>
                <c:ptCount val="1"/>
                <c:pt idx="0">
                  <c:v>   определенно, отношусь с недоверием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Лист3!$B$4:$J$4</c:f>
              <c:strCache>
                <c:ptCount val="9"/>
                <c:pt idx="0">
                  <c:v>2010, ноябрь</c:v>
                </c:pt>
                <c:pt idx="1">
                  <c:v>2011, март</c:v>
                </c:pt>
                <c:pt idx="2">
                  <c:v>2011, октябрь</c:v>
                </c:pt>
                <c:pt idx="3">
                  <c:v>2012, апрель</c:v>
                </c:pt>
                <c:pt idx="4">
                  <c:v>2013, февраль</c:v>
                </c:pt>
                <c:pt idx="5">
                  <c:v>2013, октябрь</c:v>
                </c:pt>
                <c:pt idx="6">
                  <c:v>2014, март</c:v>
                </c:pt>
                <c:pt idx="7">
                  <c:v>2014, июнь</c:v>
                </c:pt>
                <c:pt idx="8">
                  <c:v>2014, октябрь</c:v>
                </c:pt>
              </c:strCache>
            </c:strRef>
          </c:cat>
          <c:val>
            <c:numRef>
              <c:f>Лист3!$B$8:$J$8</c:f>
              <c:numCache>
                <c:formatCode>General</c:formatCode>
                <c:ptCount val="9"/>
                <c:pt idx="0">
                  <c:v>18</c:v>
                </c:pt>
                <c:pt idx="1">
                  <c:v>16</c:v>
                </c:pt>
                <c:pt idx="2">
                  <c:v>11</c:v>
                </c:pt>
                <c:pt idx="3">
                  <c:v>16</c:v>
                </c:pt>
                <c:pt idx="4">
                  <c:v>13</c:v>
                </c:pt>
                <c:pt idx="5">
                  <c:v>11</c:v>
                </c:pt>
                <c:pt idx="6">
                  <c:v>10</c:v>
                </c:pt>
                <c:pt idx="7">
                  <c:v>7</c:v>
                </c:pt>
                <c:pt idx="8">
                  <c:v>8</c:v>
                </c:pt>
              </c:numCache>
            </c:numRef>
          </c:val>
        </c:ser>
        <c:ser>
          <c:idx val="4"/>
          <c:order val="4"/>
          <c:tx>
            <c:strRef>
              <c:f>Лист3!$A$9</c:f>
              <c:strCache>
                <c:ptCount val="1"/>
                <c:pt idx="0">
                  <c:v>  затрудняюсь ответить</c:v>
                </c:pt>
              </c:strCache>
            </c:strRef>
          </c:tx>
          <c:spPr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Лист3!$B$4:$J$4</c:f>
              <c:strCache>
                <c:ptCount val="9"/>
                <c:pt idx="0">
                  <c:v>2010, ноябрь</c:v>
                </c:pt>
                <c:pt idx="1">
                  <c:v>2011, март</c:v>
                </c:pt>
                <c:pt idx="2">
                  <c:v>2011, октябрь</c:v>
                </c:pt>
                <c:pt idx="3">
                  <c:v>2012, апрель</c:v>
                </c:pt>
                <c:pt idx="4">
                  <c:v>2013, февраль</c:v>
                </c:pt>
                <c:pt idx="5">
                  <c:v>2013, октябрь</c:v>
                </c:pt>
                <c:pt idx="6">
                  <c:v>2014, март</c:v>
                </c:pt>
                <c:pt idx="7">
                  <c:v>2014, июнь</c:v>
                </c:pt>
                <c:pt idx="8">
                  <c:v>2014, октябрь</c:v>
                </c:pt>
              </c:strCache>
            </c:strRef>
          </c:cat>
          <c:val>
            <c:numRef>
              <c:f>Лист3!$B$9:$J$9</c:f>
              <c:numCache>
                <c:formatCode>General</c:formatCode>
                <c:ptCount val="9"/>
                <c:pt idx="0">
                  <c:v>7</c:v>
                </c:pt>
                <c:pt idx="1">
                  <c:v>6</c:v>
                </c:pt>
                <c:pt idx="2">
                  <c:v>8</c:v>
                </c:pt>
                <c:pt idx="3">
                  <c:v>6</c:v>
                </c:pt>
                <c:pt idx="4">
                  <c:v>7</c:v>
                </c:pt>
                <c:pt idx="5">
                  <c:v>10</c:v>
                </c:pt>
                <c:pt idx="6">
                  <c:v>11</c:v>
                </c:pt>
                <c:pt idx="7">
                  <c:v>8</c:v>
                </c:pt>
                <c:pt idx="8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964608"/>
        <c:axId val="34966144"/>
      </c:barChart>
      <c:catAx>
        <c:axId val="34964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4966144"/>
        <c:crosses val="autoZero"/>
        <c:auto val="1"/>
        <c:lblAlgn val="ctr"/>
        <c:lblOffset val="100"/>
        <c:noMultiLvlLbl val="0"/>
      </c:catAx>
      <c:valAx>
        <c:axId val="349661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496460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'довольны работой полиции'!$A$4</c:f>
              <c:strCache>
                <c:ptCount val="1"/>
                <c:pt idx="0">
                  <c:v>  определенно да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'довольны работой полиции'!$B$3:$J$3</c:f>
              <c:strCache>
                <c:ptCount val="9"/>
                <c:pt idx="0">
                  <c:v>2010, ноябрь</c:v>
                </c:pt>
                <c:pt idx="1">
                  <c:v>2011, март</c:v>
                </c:pt>
                <c:pt idx="2">
                  <c:v>2011, октябрь</c:v>
                </c:pt>
                <c:pt idx="3">
                  <c:v>2012, апрель</c:v>
                </c:pt>
                <c:pt idx="4">
                  <c:v>2013, февраль</c:v>
                </c:pt>
                <c:pt idx="5">
                  <c:v>2013, октябрь</c:v>
                </c:pt>
                <c:pt idx="6">
                  <c:v>2014, март</c:v>
                </c:pt>
                <c:pt idx="7">
                  <c:v>2014, июнь</c:v>
                </c:pt>
                <c:pt idx="8">
                  <c:v>2014, октябрь</c:v>
                </c:pt>
              </c:strCache>
            </c:strRef>
          </c:cat>
          <c:val>
            <c:numRef>
              <c:f>'довольны работой полиции'!$B$4:$J$4</c:f>
              <c:numCache>
                <c:formatCode>General</c:formatCode>
                <c:ptCount val="9"/>
                <c:pt idx="0">
                  <c:v>4</c:v>
                </c:pt>
                <c:pt idx="1">
                  <c:v>6</c:v>
                </c:pt>
                <c:pt idx="2">
                  <c:v>6</c:v>
                </c:pt>
                <c:pt idx="3">
                  <c:v>5</c:v>
                </c:pt>
                <c:pt idx="4">
                  <c:v>4</c:v>
                </c:pt>
                <c:pt idx="5">
                  <c:v>4</c:v>
                </c:pt>
                <c:pt idx="6">
                  <c:v>5</c:v>
                </c:pt>
                <c:pt idx="7">
                  <c:v>7</c:v>
                </c:pt>
                <c:pt idx="8">
                  <c:v>6</c:v>
                </c:pt>
              </c:numCache>
            </c:numRef>
          </c:val>
        </c:ser>
        <c:ser>
          <c:idx val="1"/>
          <c:order val="1"/>
          <c:tx>
            <c:strRef>
              <c:f>'довольны работой полиции'!$A$5</c:f>
              <c:strCache>
                <c:ptCount val="1"/>
                <c:pt idx="0">
                  <c:v>  скорее да</c:v>
                </c:pt>
              </c:strCache>
            </c:strRef>
          </c:tx>
          <c:spPr>
            <a:solidFill>
              <a:schemeClr val="accent4">
                <a:lumMod val="75000"/>
                <a:alpha val="60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'довольны работой полиции'!$B$3:$J$3</c:f>
              <c:strCache>
                <c:ptCount val="9"/>
                <c:pt idx="0">
                  <c:v>2010, ноябрь</c:v>
                </c:pt>
                <c:pt idx="1">
                  <c:v>2011, март</c:v>
                </c:pt>
                <c:pt idx="2">
                  <c:v>2011, октябрь</c:v>
                </c:pt>
                <c:pt idx="3">
                  <c:v>2012, апрель</c:v>
                </c:pt>
                <c:pt idx="4">
                  <c:v>2013, февраль</c:v>
                </c:pt>
                <c:pt idx="5">
                  <c:v>2013, октябрь</c:v>
                </c:pt>
                <c:pt idx="6">
                  <c:v>2014, март</c:v>
                </c:pt>
                <c:pt idx="7">
                  <c:v>2014, июнь</c:v>
                </c:pt>
                <c:pt idx="8">
                  <c:v>2014, октябрь</c:v>
                </c:pt>
              </c:strCache>
            </c:strRef>
          </c:cat>
          <c:val>
            <c:numRef>
              <c:f>'довольны работой полиции'!$B$5:$J$5</c:f>
              <c:numCache>
                <c:formatCode>General</c:formatCode>
                <c:ptCount val="9"/>
                <c:pt idx="0">
                  <c:v>28</c:v>
                </c:pt>
                <c:pt idx="1">
                  <c:v>28</c:v>
                </c:pt>
                <c:pt idx="2">
                  <c:v>36</c:v>
                </c:pt>
                <c:pt idx="3">
                  <c:v>29</c:v>
                </c:pt>
                <c:pt idx="4">
                  <c:v>32</c:v>
                </c:pt>
                <c:pt idx="5">
                  <c:v>32</c:v>
                </c:pt>
                <c:pt idx="6">
                  <c:v>38</c:v>
                </c:pt>
                <c:pt idx="7">
                  <c:v>42</c:v>
                </c:pt>
                <c:pt idx="8">
                  <c:v>40</c:v>
                </c:pt>
              </c:numCache>
            </c:numRef>
          </c:val>
        </c:ser>
        <c:ser>
          <c:idx val="2"/>
          <c:order val="2"/>
          <c:tx>
            <c:strRef>
              <c:f>'довольны работой полиции'!$A$6</c:f>
              <c:strCache>
                <c:ptCount val="1"/>
                <c:pt idx="0">
                  <c:v>  скорее нет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'довольны работой полиции'!$B$3:$J$3</c:f>
              <c:strCache>
                <c:ptCount val="9"/>
                <c:pt idx="0">
                  <c:v>2010, ноябрь</c:v>
                </c:pt>
                <c:pt idx="1">
                  <c:v>2011, март</c:v>
                </c:pt>
                <c:pt idx="2">
                  <c:v>2011, октябрь</c:v>
                </c:pt>
                <c:pt idx="3">
                  <c:v>2012, апрель</c:v>
                </c:pt>
                <c:pt idx="4">
                  <c:v>2013, февраль</c:v>
                </c:pt>
                <c:pt idx="5">
                  <c:v>2013, октябрь</c:v>
                </c:pt>
                <c:pt idx="6">
                  <c:v>2014, март</c:v>
                </c:pt>
                <c:pt idx="7">
                  <c:v>2014, июнь</c:v>
                </c:pt>
                <c:pt idx="8">
                  <c:v>2014, октябрь</c:v>
                </c:pt>
              </c:strCache>
            </c:strRef>
          </c:cat>
          <c:val>
            <c:numRef>
              <c:f>'довольны работой полиции'!$B$6:$J$6</c:f>
              <c:numCache>
                <c:formatCode>General</c:formatCode>
                <c:ptCount val="9"/>
                <c:pt idx="0">
                  <c:v>36</c:v>
                </c:pt>
                <c:pt idx="1">
                  <c:v>38</c:v>
                </c:pt>
                <c:pt idx="2">
                  <c:v>32</c:v>
                </c:pt>
                <c:pt idx="3">
                  <c:v>37</c:v>
                </c:pt>
                <c:pt idx="4">
                  <c:v>35</c:v>
                </c:pt>
                <c:pt idx="5">
                  <c:v>33</c:v>
                </c:pt>
                <c:pt idx="6">
                  <c:v>30</c:v>
                </c:pt>
                <c:pt idx="7">
                  <c:v>28</c:v>
                </c:pt>
                <c:pt idx="8">
                  <c:v>28</c:v>
                </c:pt>
              </c:numCache>
            </c:numRef>
          </c:val>
        </c:ser>
        <c:ser>
          <c:idx val="3"/>
          <c:order val="3"/>
          <c:tx>
            <c:strRef>
              <c:f>'довольны работой полиции'!$A$7</c:f>
              <c:strCache>
                <c:ptCount val="1"/>
                <c:pt idx="0">
                  <c:v>  определенно нет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'довольны работой полиции'!$B$3:$J$3</c:f>
              <c:strCache>
                <c:ptCount val="9"/>
                <c:pt idx="0">
                  <c:v>2010, ноябрь</c:v>
                </c:pt>
                <c:pt idx="1">
                  <c:v>2011, март</c:v>
                </c:pt>
                <c:pt idx="2">
                  <c:v>2011, октябрь</c:v>
                </c:pt>
                <c:pt idx="3">
                  <c:v>2012, апрель</c:v>
                </c:pt>
                <c:pt idx="4">
                  <c:v>2013, февраль</c:v>
                </c:pt>
                <c:pt idx="5">
                  <c:v>2013, октябрь</c:v>
                </c:pt>
                <c:pt idx="6">
                  <c:v>2014, март</c:v>
                </c:pt>
                <c:pt idx="7">
                  <c:v>2014, июнь</c:v>
                </c:pt>
                <c:pt idx="8">
                  <c:v>2014, октябрь</c:v>
                </c:pt>
              </c:strCache>
            </c:strRef>
          </c:cat>
          <c:val>
            <c:numRef>
              <c:f>'довольны работой полиции'!$B$7:$J$7</c:f>
              <c:numCache>
                <c:formatCode>General</c:formatCode>
                <c:ptCount val="9"/>
                <c:pt idx="0">
                  <c:v>19</c:v>
                </c:pt>
                <c:pt idx="1">
                  <c:v>18</c:v>
                </c:pt>
                <c:pt idx="2">
                  <c:v>14</c:v>
                </c:pt>
                <c:pt idx="3">
                  <c:v>15</c:v>
                </c:pt>
                <c:pt idx="4">
                  <c:v>13</c:v>
                </c:pt>
                <c:pt idx="5">
                  <c:v>13</c:v>
                </c:pt>
                <c:pt idx="6">
                  <c:v>9</c:v>
                </c:pt>
                <c:pt idx="7">
                  <c:v>9</c:v>
                </c:pt>
                <c:pt idx="8">
                  <c:v>9</c:v>
                </c:pt>
              </c:numCache>
            </c:numRef>
          </c:val>
        </c:ser>
        <c:ser>
          <c:idx val="4"/>
          <c:order val="4"/>
          <c:tx>
            <c:strRef>
              <c:f>'довольны работой полиции'!$A$8</c:f>
              <c:strCache>
                <c:ptCount val="1"/>
                <c:pt idx="0">
                  <c:v>  затрудняюсь ответить</c:v>
                </c:pt>
              </c:strCache>
            </c:strRef>
          </c:tx>
          <c:spPr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'довольны работой полиции'!$B$3:$J$3</c:f>
              <c:strCache>
                <c:ptCount val="9"/>
                <c:pt idx="0">
                  <c:v>2010, ноябрь</c:v>
                </c:pt>
                <c:pt idx="1">
                  <c:v>2011, март</c:v>
                </c:pt>
                <c:pt idx="2">
                  <c:v>2011, октябрь</c:v>
                </c:pt>
                <c:pt idx="3">
                  <c:v>2012, апрель</c:v>
                </c:pt>
                <c:pt idx="4">
                  <c:v>2013, февраль</c:v>
                </c:pt>
                <c:pt idx="5">
                  <c:v>2013, октябрь</c:v>
                </c:pt>
                <c:pt idx="6">
                  <c:v>2014, март</c:v>
                </c:pt>
                <c:pt idx="7">
                  <c:v>2014, июнь</c:v>
                </c:pt>
                <c:pt idx="8">
                  <c:v>2014, октябрь</c:v>
                </c:pt>
              </c:strCache>
            </c:strRef>
          </c:cat>
          <c:val>
            <c:numRef>
              <c:f>'довольны работой полиции'!$B$8:$J$8</c:f>
              <c:numCache>
                <c:formatCode>General</c:formatCode>
                <c:ptCount val="9"/>
                <c:pt idx="0">
                  <c:v>12</c:v>
                </c:pt>
                <c:pt idx="1">
                  <c:v>10</c:v>
                </c:pt>
                <c:pt idx="2">
                  <c:v>13</c:v>
                </c:pt>
                <c:pt idx="3">
                  <c:v>13</c:v>
                </c:pt>
                <c:pt idx="4">
                  <c:v>16</c:v>
                </c:pt>
                <c:pt idx="5">
                  <c:v>18</c:v>
                </c:pt>
                <c:pt idx="6">
                  <c:v>17</c:v>
                </c:pt>
                <c:pt idx="7">
                  <c:v>14</c:v>
                </c:pt>
                <c:pt idx="8">
                  <c:v>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4679040"/>
        <c:axId val="74680576"/>
      </c:barChart>
      <c:catAx>
        <c:axId val="74679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4680576"/>
        <c:crosses val="autoZero"/>
        <c:auto val="1"/>
        <c:lblAlgn val="ctr"/>
        <c:lblOffset val="100"/>
        <c:noMultiLvlLbl val="0"/>
      </c:catAx>
      <c:valAx>
        <c:axId val="746805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7467904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'профессионализм полиции'!$A$3</c:f>
              <c:strCache>
                <c:ptCount val="1"/>
                <c:pt idx="0">
                  <c:v>   определенно да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'профессионализм полиции'!$B$2:$J$2</c:f>
              <c:strCache>
                <c:ptCount val="9"/>
                <c:pt idx="0">
                  <c:v>2010, ноябрь</c:v>
                </c:pt>
                <c:pt idx="1">
                  <c:v>2011, март</c:v>
                </c:pt>
                <c:pt idx="2">
                  <c:v>2011, октябрь</c:v>
                </c:pt>
                <c:pt idx="3">
                  <c:v>2012, апрель</c:v>
                </c:pt>
                <c:pt idx="4">
                  <c:v>2013, февраль</c:v>
                </c:pt>
                <c:pt idx="5">
                  <c:v>2013, октябрь</c:v>
                </c:pt>
                <c:pt idx="6">
                  <c:v>2014, март</c:v>
                </c:pt>
                <c:pt idx="7">
                  <c:v>2014, июнь</c:v>
                </c:pt>
                <c:pt idx="8">
                  <c:v>2014, октябрь</c:v>
                </c:pt>
              </c:strCache>
            </c:strRef>
          </c:cat>
          <c:val>
            <c:numRef>
              <c:f>'профессионализм полиции'!$B$3:$J$3</c:f>
              <c:numCache>
                <c:formatCode>General</c:formatCode>
                <c:ptCount val="9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4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  <c:pt idx="8">
                  <c:v>6</c:v>
                </c:pt>
              </c:numCache>
            </c:numRef>
          </c:val>
        </c:ser>
        <c:ser>
          <c:idx val="1"/>
          <c:order val="1"/>
          <c:tx>
            <c:strRef>
              <c:f>'профессионализм полиции'!$A$4</c:f>
              <c:strCache>
                <c:ptCount val="1"/>
                <c:pt idx="0">
                  <c:v>   скорее да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'профессионализм полиции'!$B$2:$J$2</c:f>
              <c:strCache>
                <c:ptCount val="9"/>
                <c:pt idx="0">
                  <c:v>2010, ноябрь</c:v>
                </c:pt>
                <c:pt idx="1">
                  <c:v>2011, март</c:v>
                </c:pt>
                <c:pt idx="2">
                  <c:v>2011, октябрь</c:v>
                </c:pt>
                <c:pt idx="3">
                  <c:v>2012, апрель</c:v>
                </c:pt>
                <c:pt idx="4">
                  <c:v>2013, февраль</c:v>
                </c:pt>
                <c:pt idx="5">
                  <c:v>2013, октябрь</c:v>
                </c:pt>
                <c:pt idx="6">
                  <c:v>2014, март</c:v>
                </c:pt>
                <c:pt idx="7">
                  <c:v>2014, июнь</c:v>
                </c:pt>
                <c:pt idx="8">
                  <c:v>2014, октябрь</c:v>
                </c:pt>
              </c:strCache>
            </c:strRef>
          </c:cat>
          <c:val>
            <c:numRef>
              <c:f>'профессионализм полиции'!$B$4:$J$4</c:f>
              <c:numCache>
                <c:formatCode>General</c:formatCode>
                <c:ptCount val="9"/>
                <c:pt idx="0">
                  <c:v>27</c:v>
                </c:pt>
                <c:pt idx="1">
                  <c:v>27</c:v>
                </c:pt>
                <c:pt idx="2">
                  <c:v>31</c:v>
                </c:pt>
                <c:pt idx="3">
                  <c:v>27</c:v>
                </c:pt>
                <c:pt idx="4">
                  <c:v>29</c:v>
                </c:pt>
                <c:pt idx="5">
                  <c:v>29</c:v>
                </c:pt>
                <c:pt idx="6">
                  <c:v>33</c:v>
                </c:pt>
                <c:pt idx="7">
                  <c:v>40</c:v>
                </c:pt>
                <c:pt idx="8">
                  <c:v>40</c:v>
                </c:pt>
              </c:numCache>
            </c:numRef>
          </c:val>
        </c:ser>
        <c:ser>
          <c:idx val="2"/>
          <c:order val="2"/>
          <c:tx>
            <c:strRef>
              <c:f>'профессионализм полиции'!$A$5</c:f>
              <c:strCache>
                <c:ptCount val="1"/>
                <c:pt idx="0">
                  <c:v>  скорее нет</c:v>
                </c:pt>
              </c:strCache>
            </c:strRef>
          </c:tx>
          <c:spPr>
            <a:solidFill>
              <a:schemeClr val="accent4">
                <a:lumMod val="75000"/>
                <a:alpha val="46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'профессионализм полиции'!$B$2:$J$2</c:f>
              <c:strCache>
                <c:ptCount val="9"/>
                <c:pt idx="0">
                  <c:v>2010, ноябрь</c:v>
                </c:pt>
                <c:pt idx="1">
                  <c:v>2011, март</c:v>
                </c:pt>
                <c:pt idx="2">
                  <c:v>2011, октябрь</c:v>
                </c:pt>
                <c:pt idx="3">
                  <c:v>2012, апрель</c:v>
                </c:pt>
                <c:pt idx="4">
                  <c:v>2013, февраль</c:v>
                </c:pt>
                <c:pt idx="5">
                  <c:v>2013, октябрь</c:v>
                </c:pt>
                <c:pt idx="6">
                  <c:v>2014, март</c:v>
                </c:pt>
                <c:pt idx="7">
                  <c:v>2014, июнь</c:v>
                </c:pt>
                <c:pt idx="8">
                  <c:v>2014, октябрь</c:v>
                </c:pt>
              </c:strCache>
            </c:strRef>
          </c:cat>
          <c:val>
            <c:numRef>
              <c:f>'профессионализм полиции'!$B$5:$J$5</c:f>
              <c:numCache>
                <c:formatCode>General</c:formatCode>
                <c:ptCount val="9"/>
                <c:pt idx="0">
                  <c:v>40</c:v>
                </c:pt>
                <c:pt idx="1">
                  <c:v>38</c:v>
                </c:pt>
                <c:pt idx="2">
                  <c:v>33</c:v>
                </c:pt>
                <c:pt idx="3">
                  <c:v>39</c:v>
                </c:pt>
                <c:pt idx="4">
                  <c:v>39</c:v>
                </c:pt>
                <c:pt idx="5">
                  <c:v>40</c:v>
                </c:pt>
                <c:pt idx="6">
                  <c:v>35</c:v>
                </c:pt>
                <c:pt idx="7">
                  <c:v>32</c:v>
                </c:pt>
                <c:pt idx="8">
                  <c:v>30</c:v>
                </c:pt>
              </c:numCache>
            </c:numRef>
          </c:val>
        </c:ser>
        <c:ser>
          <c:idx val="3"/>
          <c:order val="3"/>
          <c:tx>
            <c:strRef>
              <c:f>'профессионализм полиции'!$A$6</c:f>
              <c:strCache>
                <c:ptCount val="1"/>
                <c:pt idx="0">
                  <c:v>   определенно нет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'профессионализм полиции'!$B$2:$J$2</c:f>
              <c:strCache>
                <c:ptCount val="9"/>
                <c:pt idx="0">
                  <c:v>2010, ноябрь</c:v>
                </c:pt>
                <c:pt idx="1">
                  <c:v>2011, март</c:v>
                </c:pt>
                <c:pt idx="2">
                  <c:v>2011, октябрь</c:v>
                </c:pt>
                <c:pt idx="3">
                  <c:v>2012, апрель</c:v>
                </c:pt>
                <c:pt idx="4">
                  <c:v>2013, февраль</c:v>
                </c:pt>
                <c:pt idx="5">
                  <c:v>2013, октябрь</c:v>
                </c:pt>
                <c:pt idx="6">
                  <c:v>2014, март</c:v>
                </c:pt>
                <c:pt idx="7">
                  <c:v>2014, июнь</c:v>
                </c:pt>
                <c:pt idx="8">
                  <c:v>2014, октябрь</c:v>
                </c:pt>
              </c:strCache>
            </c:strRef>
          </c:cat>
          <c:val>
            <c:numRef>
              <c:f>'профессионализм полиции'!$B$6:$J$6</c:f>
              <c:numCache>
                <c:formatCode>General</c:formatCode>
                <c:ptCount val="9"/>
                <c:pt idx="0">
                  <c:v>20</c:v>
                </c:pt>
                <c:pt idx="1">
                  <c:v>20</c:v>
                </c:pt>
                <c:pt idx="2">
                  <c:v>17</c:v>
                </c:pt>
                <c:pt idx="3">
                  <c:v>18</c:v>
                </c:pt>
                <c:pt idx="4">
                  <c:v>16</c:v>
                </c:pt>
                <c:pt idx="5">
                  <c:v>13</c:v>
                </c:pt>
                <c:pt idx="6">
                  <c:v>12</c:v>
                </c:pt>
                <c:pt idx="7">
                  <c:v>8</c:v>
                </c:pt>
                <c:pt idx="8">
                  <c:v>10</c:v>
                </c:pt>
              </c:numCache>
            </c:numRef>
          </c:val>
        </c:ser>
        <c:ser>
          <c:idx val="4"/>
          <c:order val="4"/>
          <c:tx>
            <c:strRef>
              <c:f>'профессионализм полиции'!$A$7</c:f>
              <c:strCache>
                <c:ptCount val="1"/>
                <c:pt idx="0">
                  <c:v>  затрудняюсь ответить</c:v>
                </c:pt>
              </c:strCache>
            </c:strRef>
          </c:tx>
          <c:spPr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'профессионализм полиции'!$B$2:$J$2</c:f>
              <c:strCache>
                <c:ptCount val="9"/>
                <c:pt idx="0">
                  <c:v>2010, ноябрь</c:v>
                </c:pt>
                <c:pt idx="1">
                  <c:v>2011, март</c:v>
                </c:pt>
                <c:pt idx="2">
                  <c:v>2011, октябрь</c:v>
                </c:pt>
                <c:pt idx="3">
                  <c:v>2012, апрель</c:v>
                </c:pt>
                <c:pt idx="4">
                  <c:v>2013, февраль</c:v>
                </c:pt>
                <c:pt idx="5">
                  <c:v>2013, октябрь</c:v>
                </c:pt>
                <c:pt idx="6">
                  <c:v>2014, март</c:v>
                </c:pt>
                <c:pt idx="7">
                  <c:v>2014, июнь</c:v>
                </c:pt>
                <c:pt idx="8">
                  <c:v>2014, октябрь</c:v>
                </c:pt>
              </c:strCache>
            </c:strRef>
          </c:cat>
          <c:val>
            <c:numRef>
              <c:f>'профессионализм полиции'!$B$7:$J$7</c:f>
              <c:numCache>
                <c:formatCode>General</c:formatCode>
                <c:ptCount val="9"/>
                <c:pt idx="0">
                  <c:v>9</c:v>
                </c:pt>
                <c:pt idx="1">
                  <c:v>10</c:v>
                </c:pt>
                <c:pt idx="2">
                  <c:v>13</c:v>
                </c:pt>
                <c:pt idx="3">
                  <c:v>13</c:v>
                </c:pt>
                <c:pt idx="4">
                  <c:v>13</c:v>
                </c:pt>
                <c:pt idx="5">
                  <c:v>14</c:v>
                </c:pt>
                <c:pt idx="6">
                  <c:v>15</c:v>
                </c:pt>
                <c:pt idx="7">
                  <c:v>13</c:v>
                </c:pt>
                <c:pt idx="8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5"/>
        <c:axId val="75063680"/>
        <c:axId val="75065216"/>
      </c:barChart>
      <c:catAx>
        <c:axId val="75063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5065216"/>
        <c:crosses val="autoZero"/>
        <c:auto val="1"/>
        <c:lblAlgn val="ctr"/>
        <c:lblOffset val="100"/>
        <c:noMultiLvlLbl val="0"/>
      </c:catAx>
      <c:valAx>
        <c:axId val="750652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75063680"/>
        <c:crosses val="autoZero"/>
        <c:crossBetween val="between"/>
      </c:valAx>
      <c:spPr>
        <a:ln>
          <a:noFill/>
        </a:ln>
      </c:spPr>
    </c:plotArea>
    <c:legend>
      <c:legendPos val="b"/>
      <c:layout>
        <c:manualLayout>
          <c:xMode val="edge"/>
          <c:yMode val="edge"/>
          <c:x val="0.21076433534043501"/>
          <c:y val="0.91666800363091305"/>
          <c:w val="0.57847123668364997"/>
          <c:h val="5.3841590846720598E-2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4">
                <a:lumMod val="75000"/>
              </a:schemeClr>
            </a:solidFill>
          </c:spPr>
          <c:invertIfNegative val="0"/>
          <c:dPt>
            <c:idx val="2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Лист1!$A$5:$A$9</c:f>
              <c:strCache>
                <c:ptCount val="5"/>
                <c:pt idx="0">
                  <c:v>Определенно удалось</c:v>
                </c:pt>
                <c:pt idx="1">
                  <c:v>Скорее удалось</c:v>
                </c:pt>
                <c:pt idx="2">
                  <c:v>Скорее не удалось</c:v>
                </c:pt>
                <c:pt idx="3">
                  <c:v>Определенно не удалось</c:v>
                </c:pt>
                <c:pt idx="4">
                  <c:v>затрудняюсь ответить</c:v>
                </c:pt>
              </c:strCache>
            </c:strRef>
          </c:cat>
          <c:val>
            <c:numRef>
              <c:f>Лист1!$B$5:$B$9</c:f>
              <c:numCache>
                <c:formatCode>General</c:formatCode>
                <c:ptCount val="5"/>
                <c:pt idx="0">
                  <c:v>3</c:v>
                </c:pt>
                <c:pt idx="1">
                  <c:v>22</c:v>
                </c:pt>
                <c:pt idx="2">
                  <c:v>35</c:v>
                </c:pt>
                <c:pt idx="3">
                  <c:v>15</c:v>
                </c:pt>
                <c:pt idx="4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5108352"/>
        <c:axId val="75109888"/>
      </c:barChart>
      <c:catAx>
        <c:axId val="7510835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75109888"/>
        <c:crosses val="autoZero"/>
        <c:auto val="1"/>
        <c:lblAlgn val="ctr"/>
        <c:lblOffset val="100"/>
        <c:noMultiLvlLbl val="0"/>
      </c:catAx>
      <c:valAx>
        <c:axId val="75109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510835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4">
                <a:lumMod val="75000"/>
              </a:schemeClr>
            </a:solidFill>
          </c:spPr>
          <c:invertIfNegative val="0"/>
          <c:dPt>
            <c:idx val="2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</c:spPr>
          </c:dPt>
          <c:dPt>
            <c:idx val="5"/>
            <c:invertIfNegative val="0"/>
            <c:bubble3D val="0"/>
            <c:spPr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Лист2!$A$4:$A$9</c:f>
              <c:strCache>
                <c:ptCount val="6"/>
                <c:pt idx="0">
                  <c:v>В значительной мере</c:v>
                </c:pt>
                <c:pt idx="1">
                  <c:v>В некоторой мере</c:v>
                </c:pt>
                <c:pt idx="2">
                  <c:v>В незначительной мере</c:v>
                </c:pt>
                <c:pt idx="3">
                  <c:v>Практически не удалось</c:v>
                </c:pt>
                <c:pt idx="4">
                  <c:v>Пытки в полиции полностью искоренить невозможно</c:v>
                </c:pt>
                <c:pt idx="5">
                  <c:v>Затрудняюсь ответить</c:v>
                </c:pt>
              </c:strCache>
            </c:strRef>
          </c:cat>
          <c:val>
            <c:numRef>
              <c:f>Лист2!$B$4:$B$9</c:f>
              <c:numCache>
                <c:formatCode>General</c:formatCode>
                <c:ptCount val="6"/>
                <c:pt idx="0">
                  <c:v>4</c:v>
                </c:pt>
                <c:pt idx="1">
                  <c:v>22</c:v>
                </c:pt>
                <c:pt idx="2">
                  <c:v>21</c:v>
                </c:pt>
                <c:pt idx="3">
                  <c:v>14</c:v>
                </c:pt>
                <c:pt idx="4">
                  <c:v>5</c:v>
                </c:pt>
                <c:pt idx="5">
                  <c:v>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5137024"/>
        <c:axId val="75138560"/>
      </c:barChart>
      <c:catAx>
        <c:axId val="7513702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75138560"/>
        <c:crosses val="autoZero"/>
        <c:auto val="1"/>
        <c:lblAlgn val="ctr"/>
        <c:lblOffset val="100"/>
        <c:noMultiLvlLbl val="0"/>
      </c:catAx>
      <c:valAx>
        <c:axId val="75138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513702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2C2D4-6C8F-B942-B266-B67DF16BAE15}" type="datetimeFigureOut">
              <a:rPr lang="ru-RU" smtClean="0"/>
              <a:t>10.02.2015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FA4C-561A-E24C-84C4-5FF04E1D89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305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2C2D4-6C8F-B942-B266-B67DF16BAE15}" type="datetimeFigureOut">
              <a:rPr lang="ru-RU" smtClean="0"/>
              <a:t>10.02.2015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FA4C-561A-E24C-84C4-5FF04E1D89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081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2C2D4-6C8F-B942-B266-B67DF16BAE15}" type="datetimeFigureOut">
              <a:rPr lang="ru-RU" smtClean="0"/>
              <a:t>10.02.2015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FA4C-561A-E24C-84C4-5FF04E1D89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770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2C2D4-6C8F-B942-B266-B67DF16BAE15}" type="datetimeFigureOut">
              <a:rPr lang="ru-RU" smtClean="0"/>
              <a:t>10.02.2015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FA4C-561A-E24C-84C4-5FF04E1D89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976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2C2D4-6C8F-B942-B266-B67DF16BAE15}" type="datetimeFigureOut">
              <a:rPr lang="ru-RU" smtClean="0"/>
              <a:t>10.02.2015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FA4C-561A-E24C-84C4-5FF04E1D89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771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2C2D4-6C8F-B942-B266-B67DF16BAE15}" type="datetimeFigureOut">
              <a:rPr lang="ru-RU" smtClean="0"/>
              <a:t>10.02.2015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FA4C-561A-E24C-84C4-5FF04E1D89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358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2C2D4-6C8F-B942-B266-B67DF16BAE15}" type="datetimeFigureOut">
              <a:rPr lang="ru-RU" smtClean="0"/>
              <a:t>10.02.2015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FA4C-561A-E24C-84C4-5FF04E1D89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738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2C2D4-6C8F-B942-B266-B67DF16BAE15}" type="datetimeFigureOut">
              <a:rPr lang="ru-RU" smtClean="0"/>
              <a:t>10.02.2015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FA4C-561A-E24C-84C4-5FF04E1D89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614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2C2D4-6C8F-B942-B266-B67DF16BAE15}" type="datetimeFigureOut">
              <a:rPr lang="ru-RU" smtClean="0"/>
              <a:t>10.02.2015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FA4C-561A-E24C-84C4-5FF04E1D89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54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2C2D4-6C8F-B942-B266-B67DF16BAE15}" type="datetimeFigureOut">
              <a:rPr lang="ru-RU" smtClean="0"/>
              <a:t>10.02.2015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FA4C-561A-E24C-84C4-5FF04E1D89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232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2C2D4-6C8F-B942-B266-B67DF16BAE15}" type="datetimeFigureOut">
              <a:rPr lang="ru-RU" smtClean="0"/>
              <a:t>10.02.2015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FA4C-561A-E24C-84C4-5FF04E1D89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194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2C2D4-6C8F-B942-B266-B67DF16BAE15}" type="datetimeFigureOut">
              <a:rPr lang="ru-RU" smtClean="0"/>
              <a:t>10.02.2015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3FA4C-561A-E24C-84C4-5FF04E1D89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756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 txBox="1">
            <a:spLocks/>
          </p:cNvSpPr>
          <p:nvPr/>
        </p:nvSpPr>
        <p:spPr>
          <a:xfrm>
            <a:off x="0" y="0"/>
            <a:ext cx="9144000" cy="147002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3200" b="1" dirty="0" smtClean="0">
                <a:solidFill>
                  <a:schemeClr val="bg1">
                    <a:lumMod val="85000"/>
                  </a:schemeClr>
                </a:solidFill>
              </a:rPr>
              <a:t>Актуальность проблемы произвола правоохранительных органов</a:t>
            </a:r>
            <a:endParaRPr lang="ru-RU" sz="32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6536624"/>
            <a:ext cx="9144000" cy="3077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solidFill>
                  <a:schemeClr val="bg1"/>
                </a:solidFill>
              </a:rPr>
              <a:t>Фонд «Общественный вердикт», Москва, 2014</a:t>
            </a:r>
            <a:endParaRPr lang="ru-RU" sz="1400" dirty="0">
              <a:solidFill>
                <a:schemeClr val="bg1"/>
              </a:solidFill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2789552"/>
              </p:ext>
            </p:extLst>
          </p:nvPr>
        </p:nvGraphicFramePr>
        <p:xfrm>
          <a:off x="311150" y="1801512"/>
          <a:ext cx="8521700" cy="4229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31152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5480925"/>
              </p:ext>
            </p:extLst>
          </p:nvPr>
        </p:nvGraphicFramePr>
        <p:xfrm>
          <a:off x="273050" y="1659177"/>
          <a:ext cx="8597900" cy="4235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азвание 1"/>
          <p:cNvSpPr txBox="1">
            <a:spLocks/>
          </p:cNvSpPr>
          <p:nvPr/>
        </p:nvSpPr>
        <p:spPr>
          <a:xfrm>
            <a:off x="0" y="0"/>
            <a:ext cx="9144000" cy="147002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3200" b="1" dirty="0" smtClean="0">
                <a:solidFill>
                  <a:schemeClr val="bg1">
                    <a:lumMod val="85000"/>
                  </a:schemeClr>
                </a:solidFill>
              </a:rPr>
              <a:t>Персональные риски</a:t>
            </a:r>
            <a:endParaRPr lang="ru-RU" sz="32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" y="6536624"/>
            <a:ext cx="9144000" cy="3077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solidFill>
                  <a:schemeClr val="bg1"/>
                </a:solidFill>
              </a:rPr>
              <a:t>Фонд «Общественный вердикт», Москва, 2014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744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 txBox="1">
            <a:spLocks/>
          </p:cNvSpPr>
          <p:nvPr/>
        </p:nvSpPr>
        <p:spPr>
          <a:xfrm>
            <a:off x="0" y="0"/>
            <a:ext cx="9144000" cy="147002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3200" b="1" dirty="0" smtClean="0">
                <a:solidFill>
                  <a:schemeClr val="bg1">
                    <a:lumMod val="85000"/>
                  </a:schemeClr>
                </a:solidFill>
              </a:rPr>
              <a:t>Чувство защищенности от произвола</a:t>
            </a:r>
            <a:endParaRPr lang="ru-RU" sz="32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6536624"/>
            <a:ext cx="9144000" cy="3077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solidFill>
                  <a:schemeClr val="bg1"/>
                </a:solidFill>
              </a:rPr>
              <a:t>Фонд «Общественный вердикт», Москва, 2014</a:t>
            </a:r>
            <a:endParaRPr lang="ru-RU" sz="1400" dirty="0">
              <a:solidFill>
                <a:schemeClr val="bg1"/>
              </a:solidFill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3521725"/>
              </p:ext>
            </p:extLst>
          </p:nvPr>
        </p:nvGraphicFramePr>
        <p:xfrm>
          <a:off x="266700" y="1500722"/>
          <a:ext cx="8610600" cy="4883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51610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70025"/>
          </a:xfrm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ru-RU" sz="3200" b="1" dirty="0" smtClean="0">
                <a:solidFill>
                  <a:schemeClr val="bg1">
                    <a:lumMod val="85000"/>
                  </a:schemeClr>
                </a:solidFill>
              </a:rPr>
              <a:t>Динамика уровня доверия к правоохранительным органам</a:t>
            </a:r>
            <a:endParaRPr lang="ru-RU" sz="3200" b="1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6065494"/>
              </p:ext>
            </p:extLst>
          </p:nvPr>
        </p:nvGraphicFramePr>
        <p:xfrm>
          <a:off x="226154" y="1707647"/>
          <a:ext cx="8750405" cy="452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" y="6536624"/>
            <a:ext cx="9144000" cy="3077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solidFill>
                  <a:schemeClr val="bg1"/>
                </a:solidFill>
              </a:rPr>
              <a:t>Фонд «Общественный вердикт», Москва, 2014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93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9380165"/>
              </p:ext>
            </p:extLst>
          </p:nvPr>
        </p:nvGraphicFramePr>
        <p:xfrm>
          <a:off x="0" y="1470020"/>
          <a:ext cx="9144000" cy="4339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азвание 1"/>
          <p:cNvSpPr txBox="1">
            <a:spLocks/>
          </p:cNvSpPr>
          <p:nvPr/>
        </p:nvSpPr>
        <p:spPr>
          <a:xfrm>
            <a:off x="0" y="0"/>
            <a:ext cx="9144000" cy="147002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3200" b="1" smtClean="0">
                <a:solidFill>
                  <a:schemeClr val="bg1">
                    <a:lumMod val="85000"/>
                  </a:schemeClr>
                </a:solidFill>
              </a:rPr>
              <a:t>Динамика уровня доверия к правоохранительным органам</a:t>
            </a:r>
            <a:endParaRPr lang="ru-RU" sz="32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" y="6536624"/>
            <a:ext cx="9144000" cy="3077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solidFill>
                  <a:schemeClr val="bg1"/>
                </a:solidFill>
              </a:rPr>
              <a:t>Фонд «Общественный вердикт», Москва, 2014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819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 txBox="1">
            <a:spLocks/>
          </p:cNvSpPr>
          <p:nvPr/>
        </p:nvSpPr>
        <p:spPr>
          <a:xfrm>
            <a:off x="0" y="0"/>
            <a:ext cx="9144000" cy="147002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3200" b="1" dirty="0" smtClean="0">
                <a:solidFill>
                  <a:schemeClr val="bg1">
                    <a:lumMod val="85000"/>
                  </a:schemeClr>
                </a:solidFill>
              </a:rPr>
              <a:t>Оценка работы полиции</a:t>
            </a:r>
          </a:p>
          <a:p>
            <a:pPr algn="r"/>
            <a:r>
              <a:rPr lang="ru-RU" sz="2800" b="1" dirty="0" smtClean="0">
                <a:solidFill>
                  <a:schemeClr val="bg1">
                    <a:lumMod val="85000"/>
                  </a:schemeClr>
                </a:solidFill>
              </a:rPr>
              <a:t>(Удовлетворены ли вы работой полиции?)</a:t>
            </a:r>
            <a:endParaRPr lang="ru-RU" sz="28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6536624"/>
            <a:ext cx="9144000" cy="3077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solidFill>
                  <a:schemeClr val="bg1"/>
                </a:solidFill>
              </a:rPr>
              <a:t>Фонд «Общественный вердикт», Москва, 2014</a:t>
            </a:r>
            <a:endParaRPr lang="ru-RU" sz="1400" dirty="0">
              <a:solidFill>
                <a:schemeClr val="bg1"/>
              </a:solidFill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8312199"/>
              </p:ext>
            </p:extLst>
          </p:nvPr>
        </p:nvGraphicFramePr>
        <p:xfrm>
          <a:off x="0" y="1470025"/>
          <a:ext cx="9143999" cy="4670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74621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 txBox="1">
            <a:spLocks/>
          </p:cNvSpPr>
          <p:nvPr/>
        </p:nvSpPr>
        <p:spPr>
          <a:xfrm>
            <a:off x="0" y="0"/>
            <a:ext cx="9144000" cy="147002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3200" b="1" dirty="0" smtClean="0">
                <a:solidFill>
                  <a:schemeClr val="bg1">
                    <a:lumMod val="85000"/>
                  </a:schemeClr>
                </a:solidFill>
              </a:rPr>
              <a:t>Оценка профессионализма полиции</a:t>
            </a:r>
          </a:p>
          <a:p>
            <a:pPr algn="r"/>
            <a:r>
              <a:rPr lang="ru-RU" sz="2400" b="1" dirty="0" smtClean="0">
                <a:solidFill>
                  <a:schemeClr val="bg1">
                    <a:lumMod val="85000"/>
                  </a:schemeClr>
                </a:solidFill>
              </a:rPr>
              <a:t>(Может ли полиция защитить вас от преступности?)</a:t>
            </a:r>
            <a:endParaRPr lang="ru-RU" sz="2400" b="1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9120429"/>
              </p:ext>
            </p:extLst>
          </p:nvPr>
        </p:nvGraphicFramePr>
        <p:xfrm>
          <a:off x="0" y="1538957"/>
          <a:ext cx="9144000" cy="4737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" y="6536624"/>
            <a:ext cx="9144000" cy="3077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solidFill>
                  <a:schemeClr val="bg1"/>
                </a:solidFill>
              </a:rPr>
              <a:t>Фонд «Общественный вердикт», Москва, 2014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16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 txBox="1">
            <a:spLocks/>
          </p:cNvSpPr>
          <p:nvPr/>
        </p:nvSpPr>
        <p:spPr>
          <a:xfrm>
            <a:off x="0" y="0"/>
            <a:ext cx="9144000" cy="147002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3200" b="1" dirty="0" smtClean="0">
                <a:solidFill>
                  <a:schemeClr val="bg1">
                    <a:lumMod val="85000"/>
                  </a:schemeClr>
                </a:solidFill>
              </a:rPr>
              <a:t>Создание профессиональной полиции</a:t>
            </a:r>
          </a:p>
          <a:p>
            <a:pPr algn="r"/>
            <a:r>
              <a:rPr lang="ru-RU" sz="2000" b="1" dirty="0" smtClean="0">
                <a:solidFill>
                  <a:schemeClr val="bg1">
                    <a:lumMod val="85000"/>
                  </a:schemeClr>
                </a:solidFill>
              </a:rPr>
              <a:t>(Удалось ли создать профессиональную полицию за 4 года реформ?)</a:t>
            </a:r>
            <a:endParaRPr lang="ru-RU" sz="20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6536624"/>
            <a:ext cx="9144000" cy="3077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solidFill>
                  <a:schemeClr val="bg1"/>
                </a:solidFill>
              </a:rPr>
              <a:t>Фонд «Общественный вердикт», Москва, 2014</a:t>
            </a:r>
            <a:endParaRPr lang="ru-RU" sz="1400" dirty="0">
              <a:solidFill>
                <a:schemeClr val="bg1"/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7550425"/>
              </p:ext>
            </p:extLst>
          </p:nvPr>
        </p:nvGraphicFramePr>
        <p:xfrm>
          <a:off x="1090282" y="1865550"/>
          <a:ext cx="7137400" cy="3822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26325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6541500"/>
              </p:ext>
            </p:extLst>
          </p:nvPr>
        </p:nvGraphicFramePr>
        <p:xfrm>
          <a:off x="1077318" y="1743246"/>
          <a:ext cx="7302500" cy="4102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азвание 1"/>
          <p:cNvSpPr txBox="1">
            <a:spLocks/>
          </p:cNvSpPr>
          <p:nvPr/>
        </p:nvSpPr>
        <p:spPr>
          <a:xfrm>
            <a:off x="0" y="0"/>
            <a:ext cx="9144000" cy="147002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3200" b="1" dirty="0" smtClean="0">
                <a:solidFill>
                  <a:schemeClr val="bg1">
                    <a:lumMod val="85000"/>
                  </a:schemeClr>
                </a:solidFill>
              </a:rPr>
              <a:t>Пытки в полиции</a:t>
            </a:r>
          </a:p>
          <a:p>
            <a:pPr algn="r"/>
            <a:r>
              <a:rPr lang="ru-RU" sz="2000" b="1" dirty="0" smtClean="0">
                <a:solidFill>
                  <a:schemeClr val="bg1">
                    <a:lumMod val="85000"/>
                  </a:schemeClr>
                </a:solidFill>
              </a:rPr>
              <a:t>(в какой мере удалось искоренить пытки в полиции в ходе реформы?)</a:t>
            </a:r>
            <a:endParaRPr lang="ru-RU" sz="20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" y="6536624"/>
            <a:ext cx="9144000" cy="3077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solidFill>
                  <a:schemeClr val="bg1"/>
                </a:solidFill>
              </a:rPr>
              <a:t>Фонд «Общественный вердикт», Москва, 2014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3439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147</Words>
  <Application>Microsoft Office PowerPoint</Application>
  <PresentationFormat>Экран (4:3)</PresentationFormat>
  <Paragraphs>22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Динамика уровня доверия к правоохранительным органам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Динамика уровня доверия к правоохранительным органам</dc:title>
  <dc:creator>Новикова</dc:creator>
  <cp:lastModifiedBy>Tomin</cp:lastModifiedBy>
  <cp:revision>22</cp:revision>
  <dcterms:created xsi:type="dcterms:W3CDTF">2014-11-05T17:19:42Z</dcterms:created>
  <dcterms:modified xsi:type="dcterms:W3CDTF">2015-02-10T08:41:59Z</dcterms:modified>
</cp:coreProperties>
</file>