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741676"/>
    <a:srgbClr val="660066"/>
    <a:srgbClr val="99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67" autoAdjust="0"/>
  </p:normalViewPr>
  <p:slideViewPr>
    <p:cSldViewPr>
      <p:cViewPr>
        <p:scale>
          <a:sx n="75" d="100"/>
          <a:sy n="75" d="100"/>
        </p:scale>
        <p:origin x="-708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E21B7-AECB-40A3-BF23-54506D0FC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7EC9A-452F-4640-A747-13BEF02B0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2CF85-FBA0-408A-8088-AF93280ACB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59D36-7909-4DEE-AAEB-DAB10B0032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22245-8AF7-4E47-A4E7-755312611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F18F3-53DA-4E41-8653-DF8E53B70B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EDB26-C736-45A9-B0BF-D61B73576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C054C-D283-48D9-8BB8-C96BA4EE77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C116F-D3B6-4FE5-84A2-D0A72FB4E2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446BC-409D-47CC-B2D5-764A4AEDFC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93FC9-C5D2-47A4-AF88-28F8227708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E30EE3D-4A56-4FB2-9ABE-D674447F7F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1"/>
          <p:cNvSpPr txBox="1">
            <a:spLocks noChangeArrowheads="1"/>
          </p:cNvSpPr>
          <p:nvPr/>
        </p:nvSpPr>
        <p:spPr bwMode="auto">
          <a:xfrm>
            <a:off x="2271713" y="2662238"/>
            <a:ext cx="4860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chemeClr val="bg2"/>
                </a:solidFill>
                <a:latin typeface="Verdana" pitchFamily="34" charset="0"/>
              </a:rPr>
              <a:t>Практики оценки деятельности полиции в США </a:t>
            </a:r>
          </a:p>
        </p:txBody>
      </p:sp>
      <p:sp>
        <p:nvSpPr>
          <p:cNvPr id="2051" name="Rectangle 23"/>
          <p:cNvSpPr>
            <a:spLocks noChangeArrowheads="1"/>
          </p:cNvSpPr>
          <p:nvPr/>
        </p:nvSpPr>
        <p:spPr bwMode="auto">
          <a:xfrm>
            <a:off x="2771775" y="3500438"/>
            <a:ext cx="3924300" cy="107950"/>
          </a:xfrm>
          <a:prstGeom prst="rect">
            <a:avLst/>
          </a:prstGeom>
          <a:solidFill>
            <a:srgbClr val="741676">
              <a:alpha val="749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2" name="Rectangle 33"/>
          <p:cNvSpPr>
            <a:spLocks noChangeArrowheads="1"/>
          </p:cNvSpPr>
          <p:nvPr/>
        </p:nvSpPr>
        <p:spPr bwMode="auto">
          <a:xfrm>
            <a:off x="0" y="1373188"/>
            <a:ext cx="755650" cy="68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3" name="Rectangle 34"/>
          <p:cNvSpPr>
            <a:spLocks noChangeArrowheads="1"/>
          </p:cNvSpPr>
          <p:nvPr/>
        </p:nvSpPr>
        <p:spPr bwMode="auto">
          <a:xfrm>
            <a:off x="0" y="1231900"/>
            <a:ext cx="755650" cy="69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4" name="Rectangle 35"/>
          <p:cNvSpPr>
            <a:spLocks noChangeArrowheads="1"/>
          </p:cNvSpPr>
          <p:nvPr/>
        </p:nvSpPr>
        <p:spPr bwMode="auto">
          <a:xfrm>
            <a:off x="0" y="1093788"/>
            <a:ext cx="755650" cy="69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5" name="Text Box 37"/>
          <p:cNvSpPr txBox="1">
            <a:spLocks noChangeArrowheads="1"/>
          </p:cNvSpPr>
          <p:nvPr/>
        </p:nvSpPr>
        <p:spPr bwMode="auto">
          <a:xfrm>
            <a:off x="2568575" y="0"/>
            <a:ext cx="6575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ru-RU" sz="1000" b="1">
              <a:solidFill>
                <a:schemeClr val="bg1"/>
              </a:solidFill>
              <a:latin typeface="Tahoma" pitchFamily="34" charset="0"/>
            </a:endParaRPr>
          </a:p>
          <a:p>
            <a:pPr algn="r"/>
            <a:r>
              <a:rPr lang="ru-RU" sz="1000">
                <a:latin typeface="Tahoma" pitchFamily="34" charset="0"/>
              </a:rPr>
              <a:t> </a:t>
            </a:r>
          </a:p>
        </p:txBody>
      </p:sp>
      <p:grpSp>
        <p:nvGrpSpPr>
          <p:cNvPr id="2056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206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3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4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5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6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7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2068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Реформа системы оценки деятельности милиции</a:t>
              </a:r>
            </a:p>
          </p:txBody>
        </p:sp>
        <p:pic>
          <p:nvPicPr>
            <p:cNvPr id="2070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57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2058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9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2060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1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Новикова А.Э.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1"/>
          <p:cNvGrpSpPr>
            <a:grpSpLocks/>
          </p:cNvGrpSpPr>
          <p:nvPr/>
        </p:nvGrpSpPr>
        <p:grpSpPr bwMode="auto">
          <a:xfrm>
            <a:off x="0" y="0"/>
            <a:ext cx="9144000" cy="1441450"/>
            <a:chOff x="0" y="0"/>
            <a:chExt cx="5760" cy="908"/>
          </a:xfrm>
        </p:grpSpPr>
        <p:sp>
          <p:nvSpPr>
            <p:cNvPr id="2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2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3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4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«Содействие неправительственных организаций и академического сообщества защите прав и свобод человека и гражданина посредством повышения эффективности исполнения решений Европейского Суда по правам человека»</a:t>
              </a:r>
            </a:p>
            <a:p>
              <a:pPr algn="r"/>
              <a:r>
                <a:rPr lang="ru-RU" sz="1000">
                  <a:latin typeface="Tahoma" pitchFamily="34" charset="0"/>
                </a:rPr>
                <a:t> </a:t>
              </a:r>
            </a:p>
          </p:txBody>
        </p:sp>
      </p:grp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811213" y="1639888"/>
            <a:ext cx="7021512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Общие комментарии</a:t>
            </a:r>
          </a:p>
          <a:p>
            <a:pPr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Система оценки работы полиции соразмерна системе государственного управления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Система оценки работы полиции является инструментом управления самой полицией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Учет оценок и принятие решений принадлежит тем, кто управляет полицией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Строгое разделение системы оценки и системы отчетности;</a:t>
            </a: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Отчетность не является источником принятия решений в отношении полиции</a:t>
            </a:r>
          </a:p>
        </p:txBody>
      </p:sp>
      <p:grpSp>
        <p:nvGrpSpPr>
          <p:cNvPr id="3076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308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3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4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5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6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7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3088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Реформа системы оценки деятельности милиции</a:t>
              </a:r>
            </a:p>
          </p:txBody>
        </p:sp>
        <p:pic>
          <p:nvPicPr>
            <p:cNvPr id="3090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7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3078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9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3080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1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Новикова А.Э.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410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6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7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8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9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10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4111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Реформа системы оценки деятельности милиции</a:t>
              </a:r>
            </a:p>
          </p:txBody>
        </p:sp>
        <p:pic>
          <p:nvPicPr>
            <p:cNvPr id="4113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099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4101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2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4103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4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Новикова А.Э.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811213" y="1639888"/>
            <a:ext cx="7021512" cy="367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Краткая характеристика полиции США</a:t>
            </a:r>
          </a:p>
          <a:p>
            <a:pPr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Полиция США не является иерархической структурой, сквозной от федерального центра к местному уровню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Правильнее говорить о «полициях» США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Полицейская служба  в США предельно децентрализована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Полиция возникает тогда, когда выборный орган власти решает создать такую службу (в соответствии с Конституцией  и местными законами)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Работа «на земле» – это работа полиции самого низшего выборного органа – района, графства, муниципалитета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512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0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1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2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3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34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5135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Реформа системы оценки деятельности милиции</a:t>
              </a:r>
            </a:p>
          </p:txBody>
        </p:sp>
        <p:pic>
          <p:nvPicPr>
            <p:cNvPr id="5137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123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5125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6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5127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8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Новикова А.Э.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811213" y="1639888"/>
            <a:ext cx="7021512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Практики оценки работы полиции</a:t>
            </a:r>
          </a:p>
          <a:p>
            <a:pPr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Работу полиции оценивает тот, кому полиция непосредственно подчиняется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То есть – это выборный орган, который создал полицейскую службу для обслуживания конкретной территории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«Вышестоящая инстанция» для полиции – мэр, глава администрации, которые избраны гражданами или советами, которые в свою очередь избраны гражданами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Подотчетность гражданам – основная задача полиции 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61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4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5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6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7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8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6159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Реформа системы оценки деятельности милиции</a:t>
              </a:r>
            </a:p>
          </p:txBody>
        </p:sp>
        <p:pic>
          <p:nvPicPr>
            <p:cNvPr id="6161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147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6149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0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6151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52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Новикова А.Э.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811213" y="1639888"/>
            <a:ext cx="7021512" cy="387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Практики оценки работы полиции</a:t>
            </a:r>
          </a:p>
          <a:p>
            <a:pPr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Оценка строится так, как это решат «местах»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Отсутствует одинаковый для всех полиций алгоритм оценки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Официальный статус система оценки получает тогда, когда она принята местным советом или другим избранным органом власти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r>
              <a:rPr lang="ru-RU" sz="1300" b="1" dirty="0">
                <a:solidFill>
                  <a:srgbClr val="5F5F5F"/>
                </a:solidFill>
                <a:latin typeface="Verdana" pitchFamily="34" charset="0"/>
              </a:rPr>
              <a:t>Основная идея оценки – «привязать» ее к потребностям граждан и сообщества и разработать на основе потребностей граждан показатели, которые стимулировали бы работу сотрудников полиции</a:t>
            </a: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717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9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0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1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2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7183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Реформа системы оценки деятельности милиции</a:t>
              </a:r>
            </a:p>
          </p:txBody>
        </p:sp>
        <p:pic>
          <p:nvPicPr>
            <p:cNvPr id="7185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171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7173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4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7175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6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Новикова А.Э.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774700" y="1639888"/>
            <a:ext cx="7058025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Пример оценки работы полиции</a:t>
            </a:r>
          </a:p>
          <a:p>
            <a:pPr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Внешние исследователи проводят исследование ожиданий публики: чего хочет от полиции население конкретно этого округа? (интервью, анализ документов, и т.д.) В результате получается система качественных критериев, завязанных на ожидания местного населения</a:t>
            </a:r>
          </a:p>
          <a:p>
            <a:pPr marL="342900" indent="-342900">
              <a:buFontTx/>
              <a:buAutoNum type="arabicPeriod"/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Исследователями в сотрудничестве с полицией графства разрабатывается система формальных показателей, привязанная к ожиданиям, которые в дальнейшем используются для практической оценки деятельности полиции</a:t>
            </a:r>
          </a:p>
          <a:p>
            <a:pPr marL="342900" indent="-342900">
              <a:buFontTx/>
              <a:buAutoNum type="arabicPeriod"/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После тестирования новой системы оценки, предлагаются организационные изменения с целью создать «</a:t>
            </a:r>
            <a:r>
              <a:rPr lang="ru-RU" sz="1400" b="1" dirty="0" err="1">
                <a:solidFill>
                  <a:srgbClr val="5F5F5F"/>
                </a:solidFill>
                <a:latin typeface="Verdana" pitchFamily="34" charset="0"/>
              </a:rPr>
              <a:t>accountability</a:t>
            </a: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 </a:t>
            </a:r>
            <a:r>
              <a:rPr lang="ru-RU" sz="1400" b="1" dirty="0" err="1">
                <a:solidFill>
                  <a:srgbClr val="5F5F5F"/>
                </a:solidFill>
                <a:latin typeface="Verdana" pitchFamily="34" charset="0"/>
              </a:rPr>
              <a:t>structures</a:t>
            </a: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» - систему обратной связи, привязывающую стимулы сотрудников всех уровней к выбранным показателям</a:t>
            </a:r>
          </a:p>
          <a:p>
            <a:pPr>
              <a:spcAft>
                <a:spcPts val="1200"/>
              </a:spcAft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</a:endParaRPr>
          </a:p>
          <a:p>
            <a:pPr>
              <a:spcAft>
                <a:spcPts val="1200"/>
              </a:spcAft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  <a:p>
            <a:pPr marL="533400">
              <a:defRPr/>
            </a:pPr>
            <a:endParaRPr lang="ru-RU" sz="1300" b="1" dirty="0">
              <a:solidFill>
                <a:srgbClr val="5F5F5F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82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2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3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4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5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6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8207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Реформа системы оценки деятельности милиции</a:t>
              </a:r>
            </a:p>
          </p:txBody>
        </p:sp>
        <p:pic>
          <p:nvPicPr>
            <p:cNvPr id="8209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195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8197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8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8199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00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Новикова А.Э.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74700" y="1639888"/>
            <a:ext cx="705802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Какие могут быть показатели (сочетание статистических и оценочных показателей)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Результаты опроса  населения о нарушениях порядка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Опрос владельцев бизнеса о том, какие проблемы безопасности волнуют их больше всего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«Традиционные» показатели, имеющие отношение к поставленным целям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Счетные показатели благополучия в сообществе (количество резидентов, находящихся под условным сроком, или освобожденных условно-досрочно, доля молодежной преступности в общей массе преступлений)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Опрос , изучающий «страх перед преступностью» и «восприятие, насколько хорошо полиция справляется с регулированием дорожного движения в данном районе»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Удовлетворенность населения работой полиции и доверие к ней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«Готовность сотрудничать с полицией» - данные о количестве зафиксированных отказов от дачи показаний или количестве приглашений провести презентацию в школе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1"/>
          <p:cNvGrpSpPr>
            <a:grpSpLocks/>
          </p:cNvGrpSpPr>
          <p:nvPr/>
        </p:nvGrpSpPr>
        <p:grpSpPr bwMode="auto">
          <a:xfrm>
            <a:off x="0" y="0"/>
            <a:ext cx="9144000" cy="1520825"/>
            <a:chOff x="0" y="0"/>
            <a:chExt cx="5760" cy="958"/>
          </a:xfrm>
        </p:grpSpPr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76" cy="958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8E8E8E">
                    <a:alpha val="57001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6" name="Rectangle 6"/>
            <p:cNvSpPr>
              <a:spLocks noChangeArrowheads="1"/>
            </p:cNvSpPr>
            <p:nvPr/>
          </p:nvSpPr>
          <p:spPr bwMode="auto">
            <a:xfrm>
              <a:off x="0" y="865"/>
              <a:ext cx="476" cy="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7" name="Rectangle 7"/>
            <p:cNvSpPr>
              <a:spLocks noChangeArrowheads="1"/>
            </p:cNvSpPr>
            <p:nvPr/>
          </p:nvSpPr>
          <p:spPr bwMode="auto">
            <a:xfrm>
              <a:off x="0" y="776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8" name="Rectangle 8"/>
            <p:cNvSpPr>
              <a:spLocks noChangeArrowheads="1"/>
            </p:cNvSpPr>
            <p:nvPr/>
          </p:nvSpPr>
          <p:spPr bwMode="auto">
            <a:xfrm>
              <a:off x="0" y="689"/>
              <a:ext cx="476" cy="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9" name="Rectangle 9"/>
            <p:cNvSpPr>
              <a:spLocks noChangeArrowheads="1"/>
            </p:cNvSpPr>
            <p:nvPr/>
          </p:nvSpPr>
          <p:spPr bwMode="auto">
            <a:xfrm rot="5400000" flipH="1">
              <a:off x="2928" y="-2452"/>
              <a:ext cx="380" cy="5284"/>
            </a:xfrm>
            <a:prstGeom prst="rect">
              <a:avLst/>
            </a:prstGeom>
            <a:solidFill>
              <a:srgbClr val="660066">
                <a:alpha val="4313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0" name="Text Box 10"/>
            <p:cNvSpPr txBox="1">
              <a:spLocks noChangeArrowheads="1"/>
            </p:cNvSpPr>
            <p:nvPr/>
          </p:nvSpPr>
          <p:spPr bwMode="auto">
            <a:xfrm>
              <a:off x="1618" y="0"/>
              <a:ext cx="4142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Проект: «Поддержка реформы системы оценки работы милиции в России через исследование, адвокацию и взаимодействие с гражданским обществом»</a:t>
              </a:r>
            </a:p>
            <a:p>
              <a:pPr algn="r"/>
              <a:r>
                <a:rPr lang="ru-RU" sz="1000" b="1">
                  <a:solidFill>
                    <a:schemeClr val="bg1"/>
                  </a:solidFill>
                  <a:latin typeface="Tahoma" pitchFamily="34" charset="0"/>
                </a:rPr>
                <a:t> </a:t>
              </a:r>
            </a:p>
          </p:txBody>
        </p:sp>
        <p:sp>
          <p:nvSpPr>
            <p:cNvPr id="9231" name="Rectangle 11"/>
            <p:cNvSpPr>
              <a:spLocks noChangeArrowheads="1"/>
            </p:cNvSpPr>
            <p:nvPr/>
          </p:nvSpPr>
          <p:spPr bwMode="auto">
            <a:xfrm rot="-5400000">
              <a:off x="2963" y="-2107"/>
              <a:ext cx="309" cy="5284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15999"/>
                  </a:schemeClr>
                </a:gs>
                <a:gs pos="100000">
                  <a:schemeClr val="bg2">
                    <a:alpha val="21999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709" y="458"/>
              <a:ext cx="305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cs typeface="Tahoma" pitchFamily="34" charset="0"/>
                </a:rPr>
                <a:t>Реформа системы оценки деятельности милиции</a:t>
              </a:r>
            </a:p>
          </p:txBody>
        </p:sp>
        <p:pic>
          <p:nvPicPr>
            <p:cNvPr id="9233" name="Picture 13"/>
            <p:cNvPicPr>
              <a:picLocks noChangeAspect="1" noChangeArrowheads="1"/>
            </p:cNvPicPr>
            <p:nvPr/>
          </p:nvPicPr>
          <p:blipFill>
            <a:blip r:embed="rId2" cstate="print">
              <a:lum contrast="-48000"/>
            </a:blip>
            <a:srcRect/>
            <a:stretch>
              <a:fillRect/>
            </a:stretch>
          </p:blipFill>
          <p:spPr bwMode="auto">
            <a:xfrm>
              <a:off x="0" y="380"/>
              <a:ext cx="476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219" name="Группа 13"/>
          <p:cNvGrpSpPr>
            <a:grpSpLocks/>
          </p:cNvGrpSpPr>
          <p:nvPr/>
        </p:nvGrpSpPr>
        <p:grpSpPr bwMode="auto">
          <a:xfrm>
            <a:off x="0" y="5840413"/>
            <a:ext cx="9144000" cy="1017587"/>
            <a:chOff x="0" y="5840413"/>
            <a:chExt cx="9144000" cy="1017587"/>
          </a:xfrm>
        </p:grpSpPr>
        <p:sp>
          <p:nvSpPr>
            <p:cNvPr id="9221" name="Rectangle 23"/>
            <p:cNvSpPr>
              <a:spLocks noChangeArrowheads="1"/>
            </p:cNvSpPr>
            <p:nvPr/>
          </p:nvSpPr>
          <p:spPr bwMode="auto">
            <a:xfrm>
              <a:off x="0" y="5840413"/>
              <a:ext cx="9144000" cy="1017587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2" name="Text Box 24"/>
            <p:cNvSpPr txBox="1">
              <a:spLocks noChangeArrowheads="1"/>
            </p:cNvSpPr>
            <p:nvPr/>
          </p:nvSpPr>
          <p:spPr bwMode="auto">
            <a:xfrm>
              <a:off x="431800" y="6073775"/>
              <a:ext cx="196239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rgbClr val="660066"/>
                  </a:solidFill>
                  <a:latin typeface="Tahoma" pitchFamily="34" charset="0"/>
                </a:rPr>
                <a:t>www.publicverdict.org</a:t>
              </a:r>
              <a:endParaRPr lang="ru-RU" sz="1000" b="1">
                <a:solidFill>
                  <a:srgbClr val="660066"/>
                </a:solidFill>
                <a:latin typeface="Tahoma" pitchFamily="34" charset="0"/>
              </a:endParaRPr>
            </a:p>
            <a:p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e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-mail: info@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publicverdict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.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org</a:t>
              </a:r>
              <a:endParaRPr lang="ru-RU" sz="1000">
                <a:solidFill>
                  <a:srgbClr val="4D4D4D"/>
                </a:solidFill>
                <a:latin typeface="Tahoma" pitchFamily="34" charset="0"/>
              </a:endParaRPr>
            </a:p>
            <a:p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Тел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/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факс: </a:t>
              </a:r>
              <a:r>
                <a:rPr lang="en-US" sz="1000">
                  <a:solidFill>
                    <a:srgbClr val="4D4D4D"/>
                  </a:solidFill>
                  <a:latin typeface="Tahoma" pitchFamily="34" charset="0"/>
                </a:rPr>
                <a:t>+7 </a:t>
              </a:r>
              <a:r>
                <a:rPr lang="ru-RU" sz="1000">
                  <a:solidFill>
                    <a:srgbClr val="4D4D4D"/>
                  </a:solidFill>
                  <a:latin typeface="Tahoma" pitchFamily="34" charset="0"/>
                </a:rPr>
                <a:t>(495) 917-23-89</a:t>
              </a:r>
            </a:p>
          </p:txBody>
        </p:sp>
        <p:sp>
          <p:nvSpPr>
            <p:cNvPr id="9223" name="Rectangle 25"/>
            <p:cNvSpPr>
              <a:spLocks noChangeArrowheads="1"/>
            </p:cNvSpPr>
            <p:nvPr/>
          </p:nvSpPr>
          <p:spPr bwMode="auto">
            <a:xfrm flipH="1" flipV="1">
              <a:off x="2317750" y="6094413"/>
              <a:ext cx="80963" cy="50323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4" name="Text Box 26"/>
            <p:cNvSpPr txBox="1">
              <a:spLocks noChangeArrowheads="1"/>
            </p:cNvSpPr>
            <p:nvPr/>
          </p:nvSpPr>
          <p:spPr bwMode="auto">
            <a:xfrm>
              <a:off x="2811462" y="5984910"/>
              <a:ext cx="633253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Семинар «</a:t>
              </a:r>
              <a:r>
                <a:rPr lang="ru-RU" sz="1000" b="1">
                  <a:solidFill>
                    <a:srgbClr val="660066"/>
                  </a:solidFill>
                  <a:latin typeface="Tahoma" pitchFamily="34" charset="0"/>
                </a:rPr>
                <a:t>Подходы к организации системы оценки работы милиции</a:t>
              </a:r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»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Материал подготовлен  – Новикова А.Э.</a:t>
              </a:r>
            </a:p>
            <a:p>
              <a:pPr algn="r"/>
              <a:r>
                <a:rPr lang="ru-RU" sz="1000">
                  <a:solidFill>
                    <a:srgbClr val="5F5F5F"/>
                  </a:solidFill>
                  <a:latin typeface="Tahoma" pitchFamily="34" charset="0"/>
                </a:rPr>
                <a:t>Фонд «Общественный вердикт» (Москва, Россия)</a:t>
              </a:r>
            </a:p>
          </p:txBody>
        </p: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38188" y="1530350"/>
            <a:ext cx="7058025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</a:rPr>
              <a:t>Оценки на уровне страны</a:t>
            </a:r>
          </a:p>
          <a:p>
            <a:pPr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  <a:cs typeface="Tahoma" pitchFamily="34" charset="0"/>
            </a:endParaRPr>
          </a:p>
          <a:p>
            <a:pPr>
              <a:defRPr/>
            </a:pPr>
            <a:r>
              <a:rPr lang="ru-RU" sz="1400" b="1" dirty="0">
                <a:solidFill>
                  <a:srgbClr val="5F5F5F"/>
                </a:solidFill>
                <a:latin typeface="Verdana" pitchFamily="34" charset="0"/>
                <a:cs typeface="Tahoma" pitchFamily="34" charset="0"/>
              </a:rPr>
              <a:t>Два исследования:</a:t>
            </a:r>
          </a:p>
          <a:p>
            <a:pPr>
              <a:defRPr/>
            </a:pPr>
            <a:endParaRPr lang="ru-RU" sz="1400" b="1" dirty="0">
              <a:solidFill>
                <a:srgbClr val="5F5F5F"/>
              </a:solidFill>
              <a:latin typeface="Verdana" pitchFamily="34" charset="0"/>
              <a:cs typeface="Tahoma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Uniform Crime Reports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 -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ежегодный отчет, который выпускает ФБР на основе агрегации данных полицейской отчетности </a:t>
            </a:r>
          </a:p>
          <a:p>
            <a:pPr marL="342900" indent="-342900"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	</a:t>
            </a:r>
          </a:p>
          <a:p>
            <a:pPr marL="342900" indent="-342900"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	Для отчета выбраны восемь видов наиболее серьезных преступлений</a:t>
            </a:r>
          </a:p>
          <a:p>
            <a:pPr marL="342900" indent="-342900"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	Федеральный закон, по которому все полиции обязаны предоставлять ФБР статистику по восьми видам преступлений по определенной форме в обязательном порядке. Это статистическая отчетность, не предполагающая никакой реакции центральных властей. Важен факт предоставления и аккуратность – содержание не оценивается.</a:t>
            </a:r>
          </a:p>
          <a:p>
            <a:pPr marL="342900" indent="-342900">
              <a:buFontTx/>
              <a:buAutoNum type="arabicPeriod"/>
              <a:defRPr/>
            </a:pPr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Victimization surveys</a:t>
            </a:r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>
              <a:defRPr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	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проводится за счет федеральных средств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 (45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тыс. домохозяйств)</a:t>
            </a:r>
          </a:p>
          <a:p>
            <a:pPr marL="342900" indent="-342900"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	цель – собрать более детальные сведения о преступности, ее характере, числе «потерпевших» - восполнить пробелы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UCR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6013</TotalTime>
  <Words>1081</Words>
  <Application>Microsoft Office PowerPoint</Application>
  <PresentationFormat>Экран (4:3)</PresentationFormat>
  <Paragraphs>149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novikova</dc:creator>
  <cp:lastModifiedBy>Preferred Customer</cp:lastModifiedBy>
  <cp:revision>175</cp:revision>
  <dcterms:created xsi:type="dcterms:W3CDTF">2007-06-30T21:17:52Z</dcterms:created>
  <dcterms:modified xsi:type="dcterms:W3CDTF">2011-10-16T16:57:58Z</dcterms:modified>
</cp:coreProperties>
</file>