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7" r:id="rId4"/>
    <p:sldId id="256" r:id="rId5"/>
    <p:sldId id="258" r:id="rId6"/>
    <p:sldId id="260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72" y="1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5E342-7F0A-4434-BE50-B62B4A4C4C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25417-45CC-4537-82CC-806C1D5D4C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B55C1-AE67-4CCB-8C64-E0B1FD869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76398-A2D5-4A9C-8C70-09EBC22461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48817-E644-4F35-A59E-DDC26CDC68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C2821-0AD6-4076-8586-53D8DC63D1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F0CFF-6712-4F1D-8DFB-9C224349FA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0D81B-4DB9-4AEA-833A-A1D638174C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51451-4DC2-4701-A734-B262EFD42D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FE3FB-24C9-4010-9EA0-4B75CF9F20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6E6F2-7F08-40D8-9867-E112F2138F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064F9-BF41-409C-9BC9-870C57597E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13209B07-E3CB-4D7E-B35C-501F7D70CB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_________Microsoft_Office_Word_97_-_20032.doc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308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4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5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6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7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8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3089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931" y="450"/>
              <a:ext cx="28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Дискуссия о системе оценки работы милиции</a:t>
              </a:r>
            </a:p>
          </p:txBody>
        </p:sp>
        <p:pic>
          <p:nvPicPr>
            <p:cNvPr id="3091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75" name="Группа 13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sp>
          <p:nvSpPr>
            <p:cNvPr id="3079" name="Rectangle 23"/>
            <p:cNvSpPr>
              <a:spLocks noChangeArrowheads="1"/>
            </p:cNvSpPr>
            <p:nvPr/>
          </p:nvSpPr>
          <p:spPr bwMode="auto">
            <a:xfrm>
              <a:off x="0" y="5840413"/>
              <a:ext cx="9144000" cy="1017587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080" name="Text Box 24"/>
            <p:cNvSpPr txBox="1">
              <a:spLocks noChangeArrowheads="1"/>
            </p:cNvSpPr>
            <p:nvPr/>
          </p:nvSpPr>
          <p:spPr bwMode="auto">
            <a:xfrm>
              <a:off x="431800" y="6073775"/>
              <a:ext cx="196239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3081" name="Rectangle 25"/>
            <p:cNvSpPr>
              <a:spLocks noChangeArrowheads="1"/>
            </p:cNvSpPr>
            <p:nvPr/>
          </p:nvSpPr>
          <p:spPr bwMode="auto">
            <a:xfrm flipH="1" flipV="1">
              <a:off x="2317750" y="6094413"/>
              <a:ext cx="80963" cy="50323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082" name="Text Box 26"/>
            <p:cNvSpPr txBox="1">
              <a:spLocks noChangeArrowheads="1"/>
            </p:cNvSpPr>
            <p:nvPr/>
          </p:nvSpPr>
          <p:spPr bwMode="auto">
            <a:xfrm>
              <a:off x="2811462" y="5984910"/>
              <a:ext cx="633253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ru-RU" sz="1000">
                <a:solidFill>
                  <a:srgbClr val="5F5F5F"/>
                </a:solidFill>
                <a:latin typeface="Tahoma" pitchFamily="34" charset="0"/>
              </a:endParaRPr>
            </a:p>
          </p:txBody>
        </p:sp>
      </p:grpSp>
      <p:sp>
        <p:nvSpPr>
          <p:cNvPr id="3076" name="Text Box 26"/>
          <p:cNvSpPr txBox="1">
            <a:spLocks noChangeArrowheads="1"/>
          </p:cNvSpPr>
          <p:nvPr/>
        </p:nvSpPr>
        <p:spPr bwMode="auto">
          <a:xfrm>
            <a:off x="2811463" y="5984875"/>
            <a:ext cx="63325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Семинар «</a:t>
            </a:r>
            <a:r>
              <a:rPr lang="ru-RU" sz="1000" b="1">
                <a:solidFill>
                  <a:srgbClr val="660066"/>
                </a:solidFill>
                <a:latin typeface="Tahoma" pitchFamily="34" charset="0"/>
              </a:rPr>
              <a:t>Подходы к организации системы оценки работы милиции</a:t>
            </a:r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»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Материал подготовлен  – Браиловская К.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Фонд «Общественный вердикт» (Москва, Россия)</a:t>
            </a: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2000250" y="2500313"/>
            <a:ext cx="5435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Дискуссия о системе оценки работы милиции среди научных кругов МВД и экспертного сообщества</a:t>
            </a:r>
          </a:p>
        </p:txBody>
      </p:sp>
      <p:sp>
        <p:nvSpPr>
          <p:cNvPr id="3078" name="Rectangle 23"/>
          <p:cNvSpPr>
            <a:spLocks noChangeArrowheads="1"/>
          </p:cNvSpPr>
          <p:nvPr/>
        </p:nvSpPr>
        <p:spPr bwMode="auto">
          <a:xfrm>
            <a:off x="2771775" y="3500438"/>
            <a:ext cx="3924300" cy="107950"/>
          </a:xfrm>
          <a:prstGeom prst="rect">
            <a:avLst/>
          </a:prstGeom>
          <a:solidFill>
            <a:srgbClr val="741676">
              <a:alpha val="7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76463"/>
            <a:ext cx="8229600" cy="29083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60000"/>
              </a:spcBef>
              <a:defRPr/>
            </a:pPr>
            <a:r>
              <a:rPr lang="ru-RU" sz="1600" kern="1200" dirty="0" smtClean="0">
                <a:latin typeface="Calibri" pitchFamily="34" charset="0"/>
              </a:rPr>
              <a:t>Дискуссия относительно системы оценки работы милиции стала развиваться в академической среде с начала 70-х годов прошлого века.</a:t>
            </a:r>
          </a:p>
          <a:p>
            <a:pPr eaLnBrk="1" hangingPunct="1">
              <a:lnSpc>
                <a:spcPct val="80000"/>
              </a:lnSpc>
              <a:spcBef>
                <a:spcPct val="60000"/>
              </a:spcBef>
              <a:defRPr/>
            </a:pPr>
            <a:r>
              <a:rPr lang="ru-RU" sz="1600" kern="1200" dirty="0" smtClean="0">
                <a:latin typeface="Calibri" pitchFamily="34" charset="0"/>
              </a:rPr>
              <a:t>С 1970-х появились первые из наиболее цитируемых современными экспертами публикаций.</a:t>
            </a:r>
          </a:p>
          <a:p>
            <a:pPr eaLnBrk="1" hangingPunct="1">
              <a:lnSpc>
                <a:spcPct val="80000"/>
              </a:lnSpc>
              <a:spcBef>
                <a:spcPct val="60000"/>
              </a:spcBef>
              <a:defRPr/>
            </a:pPr>
            <a:r>
              <a:rPr lang="ru-RU" sz="1600" kern="1200" dirty="0" smtClean="0">
                <a:latin typeface="Calibri" pitchFamily="34" charset="0"/>
              </a:rPr>
              <a:t>С 1980-х стали производиться первые прикладные исследования и экспериментальное апробирование результатов. </a:t>
            </a:r>
          </a:p>
          <a:p>
            <a:pPr eaLnBrk="1" hangingPunct="1">
              <a:lnSpc>
                <a:spcPct val="80000"/>
              </a:lnSpc>
              <a:spcBef>
                <a:spcPct val="60000"/>
              </a:spcBef>
              <a:defRPr/>
            </a:pPr>
            <a:r>
              <a:rPr lang="ru-RU" sz="1600" kern="1200" dirty="0" smtClean="0">
                <a:latin typeface="Calibri" pitchFamily="34" charset="0"/>
              </a:rPr>
              <a:t>В 2000-х к дискуссии подключились эксперты из ВУЗов  и исследовательских учреждений, не принадлежащих системе МВД.</a:t>
            </a:r>
          </a:p>
          <a:p>
            <a:pPr eaLnBrk="1" hangingPunct="1">
              <a:lnSpc>
                <a:spcPct val="80000"/>
              </a:lnSpc>
              <a:spcBef>
                <a:spcPct val="60000"/>
              </a:spcBef>
              <a:defRPr/>
            </a:pPr>
            <a:r>
              <a:rPr lang="ru-RU" sz="1600" kern="1200" dirty="0" smtClean="0">
                <a:latin typeface="Calibri" pitchFamily="34" charset="0"/>
              </a:rPr>
              <a:t>В настоящее время экспертная дискуссия о системе оценки работы милиции представлена теоретическими и методологическими исследованиями, которые характерны для экспертов из МВД и «пакетными предложениями» новых систем оценки, которые разработаны исследовательскими организациями не из системы МВД.</a:t>
            </a:r>
          </a:p>
        </p:txBody>
      </p:sp>
      <p:grpSp>
        <p:nvGrpSpPr>
          <p:cNvPr id="4099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410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8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9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0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1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2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4113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31" y="450"/>
              <a:ext cx="28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Дискуссия о системе оценки работы милиции</a:t>
              </a:r>
            </a:p>
          </p:txBody>
        </p:sp>
        <p:pic>
          <p:nvPicPr>
            <p:cNvPr id="4115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00" name="Группа 22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grpSp>
          <p:nvGrpSpPr>
            <p:cNvPr id="4101" name="Группа 13"/>
            <p:cNvGrpSpPr>
              <a:grpSpLocks/>
            </p:cNvGrpSpPr>
            <p:nvPr/>
          </p:nvGrpSpPr>
          <p:grpSpPr bwMode="auto">
            <a:xfrm>
              <a:off x="0" y="5840413"/>
              <a:ext cx="9144000" cy="1017587"/>
              <a:chOff x="0" y="5840413"/>
              <a:chExt cx="9144000" cy="1017587"/>
            </a:xfrm>
          </p:grpSpPr>
          <p:sp>
            <p:nvSpPr>
              <p:cNvPr id="4103" name="Rectangle 23"/>
              <p:cNvSpPr>
                <a:spLocks noChangeArrowheads="1"/>
              </p:cNvSpPr>
              <p:nvPr/>
            </p:nvSpPr>
            <p:spPr bwMode="auto">
              <a:xfrm>
                <a:off x="0" y="5840413"/>
                <a:ext cx="9144000" cy="1017587"/>
              </a:xfrm>
              <a:prstGeom prst="rect">
                <a:avLst/>
              </a:prstGeom>
              <a:solidFill>
                <a:srgbClr val="DDDDD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4104" name="Text Box 24"/>
              <p:cNvSpPr txBox="1">
                <a:spLocks noChangeArrowheads="1"/>
              </p:cNvSpPr>
              <p:nvPr/>
            </p:nvSpPr>
            <p:spPr bwMode="auto">
              <a:xfrm>
                <a:off x="431800" y="6073775"/>
                <a:ext cx="1962397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 b="1">
                    <a:solidFill>
                      <a:srgbClr val="660066"/>
                    </a:solidFill>
                    <a:latin typeface="Tahoma" pitchFamily="34" charset="0"/>
                  </a:rPr>
                  <a:t>www.publicverdict.org</a:t>
                </a:r>
                <a:endParaRPr lang="ru-RU" sz="1000" b="1">
                  <a:solidFill>
                    <a:srgbClr val="660066"/>
                  </a:solidFill>
                  <a:latin typeface="Tahoma" pitchFamily="34" charset="0"/>
                </a:endParaRPr>
              </a:p>
              <a:p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e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-mail: info@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publicverdict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.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org</a:t>
                </a:r>
                <a:endParaRPr lang="ru-RU" sz="1000">
                  <a:solidFill>
                    <a:srgbClr val="4D4D4D"/>
                  </a:solidFill>
                  <a:latin typeface="Tahoma" pitchFamily="34" charset="0"/>
                </a:endParaRPr>
              </a:p>
              <a:p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Тел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/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факс: 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+7 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(495) 917-23-89</a:t>
                </a:r>
              </a:p>
            </p:txBody>
          </p:sp>
          <p:sp>
            <p:nvSpPr>
              <p:cNvPr id="4105" name="Rectangle 25"/>
              <p:cNvSpPr>
                <a:spLocks noChangeArrowheads="1"/>
              </p:cNvSpPr>
              <p:nvPr/>
            </p:nvSpPr>
            <p:spPr bwMode="auto">
              <a:xfrm flipH="1" flipV="1">
                <a:off x="2317750" y="6094413"/>
                <a:ext cx="80963" cy="503237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4106" name="Text Box 26"/>
              <p:cNvSpPr txBox="1">
                <a:spLocks noChangeArrowheads="1"/>
              </p:cNvSpPr>
              <p:nvPr/>
            </p:nvSpPr>
            <p:spPr bwMode="auto">
              <a:xfrm>
                <a:off x="2811462" y="5984910"/>
                <a:ext cx="633253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endParaRPr lang="ru-RU" sz="1000">
                  <a:solidFill>
                    <a:srgbClr val="5F5F5F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4102" name="Text Box 26"/>
            <p:cNvSpPr txBox="1">
              <a:spLocks noChangeArrowheads="1"/>
            </p:cNvSpPr>
            <p:nvPr/>
          </p:nvSpPr>
          <p:spPr bwMode="auto">
            <a:xfrm>
              <a:off x="2811463" y="5984875"/>
              <a:ext cx="633253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Браиловская К.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ru-RU" sz="1400" dirty="0" smtClean="0"/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1600" kern="1200" dirty="0" smtClean="0">
                <a:latin typeface="Calibri" pitchFamily="34" charset="0"/>
              </a:rPr>
              <a:t>Повысить эффективность борьбы с преступностью за счет изменения практики учета раскрываемости преступлений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1600" kern="1200" dirty="0" smtClean="0">
                <a:latin typeface="Calibri" pitchFamily="34" charset="0"/>
              </a:rPr>
              <a:t>Повысить эффективность деятельности милиции и оптимизировать работу милиции за счет привязки системы оценки к принятию управленческих решений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1600" kern="1200" dirty="0" smtClean="0">
                <a:latin typeface="Calibri" pitchFamily="34" charset="0"/>
              </a:rPr>
              <a:t>Решить проблему недоверия граждан к милиции за счет их участия в оценке работы милиции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1600" kern="1200" dirty="0" smtClean="0">
                <a:latin typeface="Calibri" pitchFamily="34" charset="0"/>
              </a:rPr>
              <a:t>Сделать милицию подотчетной гражданам за счет их участия в оценке работы милиции, на базе которой будут приниматься управленческие решения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z="1600" kern="1200" dirty="0" smtClean="0">
                <a:latin typeface="Calibri" pitchFamily="34" charset="0"/>
              </a:rPr>
              <a:t>Создать систему позволяющую оценивать соответствие деятельности милиции проблемам и потребностям общества</a:t>
            </a:r>
          </a:p>
          <a:p>
            <a:pPr marL="609600" indent="-609600" eaLnBrk="1" hangingPunct="1">
              <a:buFontTx/>
              <a:buNone/>
              <a:defRPr/>
            </a:pPr>
            <a:endParaRPr lang="ru-RU" sz="1400" dirty="0" smtClean="0"/>
          </a:p>
          <a:p>
            <a:pPr marL="609600" indent="-609600" eaLnBrk="1" hangingPunct="1">
              <a:buFontTx/>
              <a:buNone/>
              <a:defRPr/>
            </a:pPr>
            <a:endParaRPr lang="ru-RU" sz="1400" dirty="0" smtClean="0"/>
          </a:p>
        </p:txBody>
      </p:sp>
      <p:grpSp>
        <p:nvGrpSpPr>
          <p:cNvPr id="5123" name="Группа 5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grpSp>
          <p:nvGrpSpPr>
            <p:cNvPr id="5134" name="Группа 13"/>
            <p:cNvGrpSpPr>
              <a:grpSpLocks/>
            </p:cNvGrpSpPr>
            <p:nvPr/>
          </p:nvGrpSpPr>
          <p:grpSpPr bwMode="auto">
            <a:xfrm>
              <a:off x="0" y="5840413"/>
              <a:ext cx="9144000" cy="1017587"/>
              <a:chOff x="0" y="5840413"/>
              <a:chExt cx="9144000" cy="1017587"/>
            </a:xfrm>
          </p:grpSpPr>
          <p:sp>
            <p:nvSpPr>
              <p:cNvPr id="5136" name="Rectangle 23"/>
              <p:cNvSpPr>
                <a:spLocks noChangeArrowheads="1"/>
              </p:cNvSpPr>
              <p:nvPr/>
            </p:nvSpPr>
            <p:spPr bwMode="auto">
              <a:xfrm>
                <a:off x="0" y="5840413"/>
                <a:ext cx="9144000" cy="1017587"/>
              </a:xfrm>
              <a:prstGeom prst="rect">
                <a:avLst/>
              </a:prstGeom>
              <a:solidFill>
                <a:srgbClr val="DDDDD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5137" name="Text Box 24"/>
              <p:cNvSpPr txBox="1">
                <a:spLocks noChangeArrowheads="1"/>
              </p:cNvSpPr>
              <p:nvPr/>
            </p:nvSpPr>
            <p:spPr bwMode="auto">
              <a:xfrm>
                <a:off x="431800" y="6073775"/>
                <a:ext cx="1962397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 b="1">
                    <a:solidFill>
                      <a:srgbClr val="660066"/>
                    </a:solidFill>
                    <a:latin typeface="Tahoma" pitchFamily="34" charset="0"/>
                  </a:rPr>
                  <a:t>www.publicverdict.org</a:t>
                </a:r>
                <a:endParaRPr lang="ru-RU" sz="1000" b="1">
                  <a:solidFill>
                    <a:srgbClr val="660066"/>
                  </a:solidFill>
                  <a:latin typeface="Tahoma" pitchFamily="34" charset="0"/>
                </a:endParaRPr>
              </a:p>
              <a:p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e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-mail: info@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publicverdict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.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org</a:t>
                </a:r>
                <a:endParaRPr lang="ru-RU" sz="1000">
                  <a:solidFill>
                    <a:srgbClr val="4D4D4D"/>
                  </a:solidFill>
                  <a:latin typeface="Tahoma" pitchFamily="34" charset="0"/>
                </a:endParaRPr>
              </a:p>
              <a:p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Тел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/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факс: 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+7 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(495) 917-23-89</a:t>
                </a:r>
              </a:p>
            </p:txBody>
          </p:sp>
          <p:sp>
            <p:nvSpPr>
              <p:cNvPr id="5138" name="Rectangle 25"/>
              <p:cNvSpPr>
                <a:spLocks noChangeArrowheads="1"/>
              </p:cNvSpPr>
              <p:nvPr/>
            </p:nvSpPr>
            <p:spPr bwMode="auto">
              <a:xfrm flipH="1" flipV="1">
                <a:off x="2317750" y="6094413"/>
                <a:ext cx="80963" cy="503237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5139" name="Text Box 26"/>
              <p:cNvSpPr txBox="1">
                <a:spLocks noChangeArrowheads="1"/>
              </p:cNvSpPr>
              <p:nvPr/>
            </p:nvSpPr>
            <p:spPr bwMode="auto">
              <a:xfrm>
                <a:off x="2811462" y="5984910"/>
                <a:ext cx="633253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endParaRPr lang="ru-RU" sz="1000">
                  <a:solidFill>
                    <a:srgbClr val="5F5F5F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5135" name="Text Box 26"/>
            <p:cNvSpPr txBox="1">
              <a:spLocks noChangeArrowheads="1"/>
            </p:cNvSpPr>
            <p:nvPr/>
          </p:nvSpPr>
          <p:spPr bwMode="auto">
            <a:xfrm>
              <a:off x="2811463" y="5984875"/>
              <a:ext cx="633253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Браиловская К.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  <p:grpSp>
        <p:nvGrpSpPr>
          <p:cNvPr id="5124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6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8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Text Box 12"/>
            <p:cNvSpPr txBox="1">
              <a:spLocks noChangeArrowheads="1"/>
            </p:cNvSpPr>
            <p:nvPr/>
          </p:nvSpPr>
          <p:spPr bwMode="auto">
            <a:xfrm>
              <a:off x="1943" y="450"/>
              <a:ext cx="381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Зачем реформировать систему оценки деятельности милиции</a:t>
              </a:r>
            </a:p>
          </p:txBody>
        </p:sp>
        <p:pic>
          <p:nvPicPr>
            <p:cNvPr id="5133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85813" y="1268413"/>
            <a:ext cx="7818437" cy="4589462"/>
          </a:xfrm>
        </p:spPr>
        <p:txBody>
          <a:bodyPr/>
          <a:lstStyle/>
          <a:p>
            <a:pPr marL="355600" indent="-355600" algn="l" eaLnBrk="1" hangingPunct="1">
              <a:spcBef>
                <a:spcPct val="40000"/>
              </a:spcBef>
              <a:defRPr/>
            </a:pPr>
            <a:endParaRPr lang="ru-RU" sz="1400" dirty="0" smtClean="0"/>
          </a:p>
          <a:p>
            <a:pPr marL="355600" indent="-355600" algn="l" eaLnBrk="1" hangingPunct="1">
              <a:spcBef>
                <a:spcPct val="40000"/>
              </a:spcBef>
              <a:defRPr/>
            </a:pPr>
            <a:r>
              <a:rPr lang="ru-RU" sz="1600" kern="1200" dirty="0" smtClean="0">
                <a:latin typeface="Calibri" pitchFamily="34" charset="0"/>
              </a:rPr>
              <a:t>Идеи реформы системы оценки условно делятся на два типа:</a:t>
            </a:r>
          </a:p>
          <a:p>
            <a:pPr marL="355600" indent="-355600" algn="l" eaLnBrk="1" hangingPunct="1">
              <a:spcBef>
                <a:spcPct val="40000"/>
              </a:spcBef>
              <a:defRPr/>
            </a:pPr>
            <a:endParaRPr lang="ru-RU" sz="1600" kern="1200" dirty="0" smtClean="0">
              <a:latin typeface="Calibri" pitchFamily="34" charset="0"/>
            </a:endParaRPr>
          </a:p>
          <a:p>
            <a:pPr marL="355600" indent="-355600" algn="l" eaLnBrk="1" hangingPunct="1">
              <a:spcBef>
                <a:spcPct val="40000"/>
              </a:spcBef>
              <a:buFontTx/>
              <a:buAutoNum type="arabicPeriod"/>
              <a:defRPr/>
            </a:pPr>
            <a:r>
              <a:rPr lang="ru-RU" sz="1600" kern="1200" dirty="0" smtClean="0">
                <a:latin typeface="Calibri" pitchFamily="34" charset="0"/>
              </a:rPr>
              <a:t>Ориентация на оценку конечного результата работы милиции:</a:t>
            </a:r>
          </a:p>
          <a:p>
            <a:pPr marL="355600" indent="-355600" algn="l" eaLnBrk="1" hangingPunct="1">
              <a:spcBef>
                <a:spcPct val="40000"/>
              </a:spcBef>
              <a:defRPr/>
            </a:pPr>
            <a:r>
              <a:rPr lang="ru-RU" sz="1600" kern="1200" dirty="0" smtClean="0">
                <a:latin typeface="Calibri" pitchFamily="34" charset="0"/>
              </a:rPr>
              <a:t>	Под конечным результатом может подразумеваться:</a:t>
            </a:r>
          </a:p>
          <a:p>
            <a:pPr marL="1246188" lvl="1" indent="-533400" algn="l" eaLnBrk="1" hangingPunct="1">
              <a:spcBef>
                <a:spcPct val="4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ru-RU" sz="1600" kern="1200" dirty="0" smtClean="0">
                <a:latin typeface="Calibri" pitchFamily="34" charset="0"/>
                <a:ea typeface="+mn-ea"/>
                <a:cs typeface="+mn-cs"/>
              </a:rPr>
              <a:t>Результативность выполнения нормативно закрепленных функций</a:t>
            </a:r>
          </a:p>
          <a:p>
            <a:pPr marL="1246188" lvl="1" indent="-533400" algn="l" eaLnBrk="1" hangingPunct="1">
              <a:spcBef>
                <a:spcPct val="4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ru-RU" sz="1600" kern="1200" dirty="0" smtClean="0">
                <a:latin typeface="Calibri" pitchFamily="34" charset="0"/>
                <a:ea typeface="+mn-ea"/>
                <a:cs typeface="+mn-cs"/>
              </a:rPr>
              <a:t>«Отдача» от работы милиции в виде судебных решений</a:t>
            </a:r>
          </a:p>
          <a:p>
            <a:pPr marL="1246188" lvl="1" indent="-533400" algn="l" eaLnBrk="1" hangingPunct="1">
              <a:spcBef>
                <a:spcPct val="4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ru-RU" sz="1600" kern="1200" dirty="0" smtClean="0">
                <a:latin typeface="Calibri" pitchFamily="34" charset="0"/>
                <a:ea typeface="+mn-ea"/>
                <a:cs typeface="+mn-cs"/>
              </a:rPr>
              <a:t>Удовлетворенность граждан работой милиции</a:t>
            </a:r>
          </a:p>
          <a:p>
            <a:pPr marL="1246188" lvl="1" indent="-533400" algn="l" eaLnBrk="1" hangingPunct="1">
              <a:spcBef>
                <a:spcPct val="4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ru-RU" sz="1600" kern="1200" dirty="0" smtClean="0">
                <a:latin typeface="Calibri" pitchFamily="34" charset="0"/>
                <a:ea typeface="+mn-ea"/>
                <a:cs typeface="+mn-cs"/>
              </a:rPr>
              <a:t>Ощущение безопасности у граждан</a:t>
            </a:r>
          </a:p>
          <a:p>
            <a:pPr marL="355600" indent="-355600" algn="l" eaLnBrk="1" hangingPunct="1">
              <a:spcBef>
                <a:spcPct val="40000"/>
              </a:spcBef>
              <a:buClr>
                <a:schemeClr val="tx1"/>
              </a:buClr>
              <a:buFontTx/>
              <a:buAutoNum type="arabicPeriod" startAt="2"/>
              <a:defRPr/>
            </a:pPr>
            <a:r>
              <a:rPr lang="ru-RU" sz="1600" kern="1200" dirty="0" smtClean="0">
                <a:latin typeface="Calibri" pitchFamily="34" charset="0"/>
              </a:rPr>
              <a:t>Ориентация на оценку процесса работы милиции:</a:t>
            </a:r>
          </a:p>
          <a:p>
            <a:pPr marL="355600" indent="-355600" algn="l" eaLnBrk="1" hangingPunct="1">
              <a:spcBef>
                <a:spcPct val="40000"/>
              </a:spcBef>
              <a:buClr>
                <a:schemeClr val="tx1"/>
              </a:buClr>
              <a:defRPr/>
            </a:pPr>
            <a:r>
              <a:rPr lang="ru-RU" sz="1600" kern="1200" dirty="0" smtClean="0">
                <a:latin typeface="Calibri" pitchFamily="34" charset="0"/>
              </a:rPr>
              <a:t>	Под процессом имеется в виду форма, стиль, организация работы</a:t>
            </a:r>
          </a:p>
          <a:p>
            <a:pPr marL="355600" indent="-355600" algn="l" eaLnBrk="1" hangingPunct="1">
              <a:spcBef>
                <a:spcPct val="40000"/>
              </a:spcBef>
              <a:buClr>
                <a:schemeClr val="tx1"/>
              </a:buClr>
              <a:defRPr/>
            </a:pPr>
            <a:r>
              <a:rPr lang="ru-RU" sz="1600" kern="1200" dirty="0" smtClean="0">
                <a:latin typeface="Calibri" pitchFamily="34" charset="0"/>
              </a:rPr>
              <a:t>	«Пакетные предложения», то есть готовые системы оценки работы милиции в настоящее время появляются только в рамках первого типа предложений, то есть они ориентированы на оценку результата работы милиции.</a:t>
            </a:r>
          </a:p>
          <a:p>
            <a:pPr marL="355600" indent="-355600" algn="l" eaLnBrk="1" hangingPunct="1">
              <a:spcBef>
                <a:spcPct val="40000"/>
              </a:spcBef>
              <a:buClr>
                <a:schemeClr val="tx1"/>
              </a:buClr>
              <a:defRPr/>
            </a:pPr>
            <a:endParaRPr lang="ru-RU" sz="1400" dirty="0" smtClean="0"/>
          </a:p>
          <a:p>
            <a:pPr marL="355600" indent="-355600" algn="l" eaLnBrk="1" hangingPunct="1">
              <a:spcBef>
                <a:spcPct val="40000"/>
              </a:spcBef>
              <a:buClr>
                <a:schemeClr val="tx1"/>
              </a:buClr>
              <a:buFontTx/>
              <a:buAutoNum type="arabicPeriod" startAt="2"/>
              <a:defRPr/>
            </a:pPr>
            <a:endParaRPr lang="ru-RU" sz="1400" dirty="0" smtClean="0"/>
          </a:p>
        </p:txBody>
      </p:sp>
      <p:grpSp>
        <p:nvGrpSpPr>
          <p:cNvPr id="6147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615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6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7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8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9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60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6161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037" y="450"/>
              <a:ext cx="272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Предложения по реформе системе оценки</a:t>
              </a:r>
            </a:p>
          </p:txBody>
        </p:sp>
        <p:pic>
          <p:nvPicPr>
            <p:cNvPr id="6163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148" name="Группа 17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grpSp>
          <p:nvGrpSpPr>
            <p:cNvPr id="6149" name="Группа 13"/>
            <p:cNvGrpSpPr>
              <a:grpSpLocks/>
            </p:cNvGrpSpPr>
            <p:nvPr/>
          </p:nvGrpSpPr>
          <p:grpSpPr bwMode="auto">
            <a:xfrm>
              <a:off x="0" y="5840413"/>
              <a:ext cx="9144000" cy="1017587"/>
              <a:chOff x="0" y="5840413"/>
              <a:chExt cx="9144000" cy="1017587"/>
            </a:xfrm>
          </p:grpSpPr>
          <p:sp>
            <p:nvSpPr>
              <p:cNvPr id="6151" name="Rectangle 23"/>
              <p:cNvSpPr>
                <a:spLocks noChangeArrowheads="1"/>
              </p:cNvSpPr>
              <p:nvPr/>
            </p:nvSpPr>
            <p:spPr bwMode="auto">
              <a:xfrm>
                <a:off x="0" y="5840413"/>
                <a:ext cx="9144000" cy="1017587"/>
              </a:xfrm>
              <a:prstGeom prst="rect">
                <a:avLst/>
              </a:prstGeom>
              <a:solidFill>
                <a:srgbClr val="DDDDD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6152" name="Text Box 24"/>
              <p:cNvSpPr txBox="1">
                <a:spLocks noChangeArrowheads="1"/>
              </p:cNvSpPr>
              <p:nvPr/>
            </p:nvSpPr>
            <p:spPr bwMode="auto">
              <a:xfrm>
                <a:off x="431800" y="6073775"/>
                <a:ext cx="1962397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 b="1">
                    <a:solidFill>
                      <a:srgbClr val="660066"/>
                    </a:solidFill>
                    <a:latin typeface="Tahoma" pitchFamily="34" charset="0"/>
                  </a:rPr>
                  <a:t>www.publicverdict.org</a:t>
                </a:r>
                <a:endParaRPr lang="ru-RU" sz="1000" b="1">
                  <a:solidFill>
                    <a:srgbClr val="660066"/>
                  </a:solidFill>
                  <a:latin typeface="Tahoma" pitchFamily="34" charset="0"/>
                </a:endParaRPr>
              </a:p>
              <a:p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e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-mail: info@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publicverdict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.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org</a:t>
                </a:r>
                <a:endParaRPr lang="ru-RU" sz="1000">
                  <a:solidFill>
                    <a:srgbClr val="4D4D4D"/>
                  </a:solidFill>
                  <a:latin typeface="Tahoma" pitchFamily="34" charset="0"/>
                </a:endParaRPr>
              </a:p>
              <a:p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Тел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/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факс: 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+7 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(495) 917-23-89</a:t>
                </a:r>
              </a:p>
            </p:txBody>
          </p:sp>
          <p:sp>
            <p:nvSpPr>
              <p:cNvPr id="6153" name="Rectangle 25"/>
              <p:cNvSpPr>
                <a:spLocks noChangeArrowheads="1"/>
              </p:cNvSpPr>
              <p:nvPr/>
            </p:nvSpPr>
            <p:spPr bwMode="auto">
              <a:xfrm flipH="1" flipV="1">
                <a:off x="2317750" y="6094413"/>
                <a:ext cx="80963" cy="503237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6154" name="Text Box 26"/>
              <p:cNvSpPr txBox="1">
                <a:spLocks noChangeArrowheads="1"/>
              </p:cNvSpPr>
              <p:nvPr/>
            </p:nvSpPr>
            <p:spPr bwMode="auto">
              <a:xfrm>
                <a:off x="2811462" y="5984910"/>
                <a:ext cx="633253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endParaRPr lang="ru-RU" sz="1000">
                  <a:solidFill>
                    <a:srgbClr val="5F5F5F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6150" name="Text Box 26"/>
            <p:cNvSpPr txBox="1">
              <a:spLocks noChangeArrowheads="1"/>
            </p:cNvSpPr>
            <p:nvPr/>
          </p:nvSpPr>
          <p:spPr bwMode="auto">
            <a:xfrm>
              <a:off x="2811463" y="5984875"/>
              <a:ext cx="633253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Браиловская К.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600200"/>
            <a:ext cx="7931150" cy="4525963"/>
          </a:xfrm>
        </p:spPr>
        <p:txBody>
          <a:bodyPr/>
          <a:lstStyle/>
          <a:p>
            <a:pPr marL="444500" indent="-444500" eaLnBrk="1" hangingPunct="1">
              <a:buFontTx/>
              <a:buNone/>
              <a:defRPr/>
            </a:pPr>
            <a:r>
              <a:rPr lang="ru-RU" sz="1600" kern="1200" dirty="0" smtClean="0">
                <a:latin typeface="Calibri" pitchFamily="34" charset="0"/>
              </a:rPr>
              <a:t>Одним из фундаментальных вопросов являются основания для выделения критериев оценки работы милиции. </a:t>
            </a:r>
          </a:p>
          <a:p>
            <a:pPr marL="444500" indent="-444500" eaLnBrk="1" hangingPunct="1">
              <a:buFontTx/>
              <a:buNone/>
              <a:defRPr/>
            </a:pPr>
            <a:endParaRPr lang="ru-RU" sz="1600" kern="1200" dirty="0" smtClean="0">
              <a:latin typeface="Calibri" pitchFamily="34" charset="0"/>
            </a:endParaRPr>
          </a:p>
          <a:p>
            <a:pPr marL="444500" indent="-444500" eaLnBrk="1" hangingPunct="1">
              <a:buFontTx/>
              <a:buNone/>
              <a:defRPr/>
            </a:pPr>
            <a:r>
              <a:rPr lang="ru-RU" sz="1600" kern="1200" dirty="0" smtClean="0">
                <a:latin typeface="Calibri" pitchFamily="34" charset="0"/>
              </a:rPr>
              <a:t>В экспертной дискуссии критерии оценки выделяются исходя из:</a:t>
            </a:r>
          </a:p>
          <a:p>
            <a:pPr marL="444500" indent="-444500" eaLnBrk="1" hangingPunct="1">
              <a:buFontTx/>
              <a:buAutoNum type="arabicPeriod"/>
              <a:defRPr/>
            </a:pPr>
            <a:r>
              <a:rPr lang="ru-RU" sz="1600" kern="1200" dirty="0" smtClean="0">
                <a:latin typeface="Calibri" pitchFamily="34" charset="0"/>
              </a:rPr>
              <a:t>Правовых норм, регулирующих деятельность МВД</a:t>
            </a:r>
          </a:p>
          <a:p>
            <a:pPr marL="444500" indent="-444500" eaLnBrk="1" hangingPunct="1">
              <a:buFontTx/>
              <a:buAutoNum type="arabicPeriod"/>
              <a:defRPr/>
            </a:pPr>
            <a:r>
              <a:rPr lang="ru-RU" sz="1600" kern="1200" dirty="0" smtClean="0">
                <a:latin typeface="Calibri" pitchFamily="34" charset="0"/>
              </a:rPr>
              <a:t>Задач МВД, как государственной службы</a:t>
            </a:r>
          </a:p>
          <a:p>
            <a:pPr marL="444500" indent="-444500" eaLnBrk="1" hangingPunct="1">
              <a:buFontTx/>
              <a:buAutoNum type="arabicPeriod"/>
              <a:defRPr/>
            </a:pPr>
            <a:r>
              <a:rPr lang="ru-RU" sz="1600" kern="1200" dirty="0" smtClean="0">
                <a:latin typeface="Calibri" pitchFamily="34" charset="0"/>
              </a:rPr>
              <a:t>Социальных норм</a:t>
            </a:r>
          </a:p>
          <a:p>
            <a:pPr marL="444500" indent="-444500" eaLnBrk="1" hangingPunct="1">
              <a:buFontTx/>
              <a:buAutoNum type="arabicPeriod"/>
              <a:defRPr/>
            </a:pPr>
            <a:endParaRPr lang="ru-RU" sz="1600" kern="1200" dirty="0" smtClean="0">
              <a:latin typeface="Calibri" pitchFamily="34" charset="0"/>
            </a:endParaRPr>
          </a:p>
          <a:p>
            <a:pPr marL="444500" indent="-444500" eaLnBrk="1" hangingPunct="1">
              <a:buFontTx/>
              <a:buNone/>
              <a:defRPr/>
            </a:pPr>
            <a:r>
              <a:rPr lang="ru-RU" sz="1600" kern="1200" dirty="0" smtClean="0">
                <a:latin typeface="Calibri" pitchFamily="34" charset="0"/>
              </a:rPr>
              <a:t>Система оценки деятельности милиции понимается как инструмент для измерения:</a:t>
            </a:r>
          </a:p>
          <a:p>
            <a:pPr marL="444500" indent="-444500" eaLnBrk="1" hangingPunct="1">
              <a:defRPr/>
            </a:pPr>
            <a:endParaRPr lang="ru-RU" sz="1600" kern="1200" dirty="0" smtClean="0">
              <a:latin typeface="Calibri" pitchFamily="34" charset="0"/>
            </a:endParaRPr>
          </a:p>
          <a:p>
            <a:pPr marL="444500" indent="-444500" eaLnBrk="1" hangingPunct="1">
              <a:defRPr/>
            </a:pPr>
            <a:r>
              <a:rPr lang="ru-RU" sz="1600" kern="1200" dirty="0" smtClean="0">
                <a:latin typeface="Calibri" pitchFamily="34" charset="0"/>
              </a:rPr>
              <a:t>Эффективности деятельности</a:t>
            </a:r>
          </a:p>
          <a:p>
            <a:pPr marL="444500" indent="-444500" eaLnBrk="1" hangingPunct="1">
              <a:defRPr/>
            </a:pPr>
            <a:r>
              <a:rPr lang="ru-RU" sz="1600" kern="1200" dirty="0" smtClean="0">
                <a:latin typeface="Calibri" pitchFamily="34" charset="0"/>
              </a:rPr>
              <a:t>Результативности деятельности</a:t>
            </a:r>
          </a:p>
          <a:p>
            <a:pPr marL="444500" indent="-444500" eaLnBrk="1" hangingPunct="1">
              <a:defRPr/>
            </a:pPr>
            <a:r>
              <a:rPr lang="ru-RU" sz="1600" kern="1200" dirty="0" smtClean="0">
                <a:latin typeface="Calibri" pitchFamily="34" charset="0"/>
              </a:rPr>
              <a:t>Соответствия общественным запросам</a:t>
            </a:r>
          </a:p>
          <a:p>
            <a:pPr marL="444500" indent="-444500" eaLnBrk="1" hangingPunct="1">
              <a:defRPr/>
            </a:pPr>
            <a:endParaRPr lang="ru-RU" sz="1600" kern="1200" dirty="0" smtClean="0">
              <a:latin typeface="Calibri" pitchFamily="34" charset="0"/>
            </a:endParaRPr>
          </a:p>
          <a:p>
            <a:pPr marL="444500" indent="-444500" eaLnBrk="1" hangingPunct="1">
              <a:defRPr/>
            </a:pPr>
            <a:endParaRPr lang="ru-RU" sz="1400" dirty="0" smtClean="0"/>
          </a:p>
        </p:txBody>
      </p:sp>
      <p:grpSp>
        <p:nvGrpSpPr>
          <p:cNvPr id="7171" name="Группа 6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grpSp>
          <p:nvGrpSpPr>
            <p:cNvPr id="7182" name="Группа 13"/>
            <p:cNvGrpSpPr>
              <a:grpSpLocks/>
            </p:cNvGrpSpPr>
            <p:nvPr/>
          </p:nvGrpSpPr>
          <p:grpSpPr bwMode="auto">
            <a:xfrm>
              <a:off x="0" y="5840413"/>
              <a:ext cx="9144000" cy="1017587"/>
              <a:chOff x="0" y="5840413"/>
              <a:chExt cx="9144000" cy="1017587"/>
            </a:xfrm>
          </p:grpSpPr>
          <p:sp>
            <p:nvSpPr>
              <p:cNvPr id="7184" name="Rectangle 23"/>
              <p:cNvSpPr>
                <a:spLocks noChangeArrowheads="1"/>
              </p:cNvSpPr>
              <p:nvPr/>
            </p:nvSpPr>
            <p:spPr bwMode="auto">
              <a:xfrm>
                <a:off x="0" y="5840413"/>
                <a:ext cx="9144000" cy="1017587"/>
              </a:xfrm>
              <a:prstGeom prst="rect">
                <a:avLst/>
              </a:prstGeom>
              <a:solidFill>
                <a:srgbClr val="DDDDD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7185" name="Text Box 24"/>
              <p:cNvSpPr txBox="1">
                <a:spLocks noChangeArrowheads="1"/>
              </p:cNvSpPr>
              <p:nvPr/>
            </p:nvSpPr>
            <p:spPr bwMode="auto">
              <a:xfrm>
                <a:off x="431800" y="6073775"/>
                <a:ext cx="1962397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 b="1">
                    <a:solidFill>
                      <a:srgbClr val="660066"/>
                    </a:solidFill>
                    <a:latin typeface="Tahoma" pitchFamily="34" charset="0"/>
                  </a:rPr>
                  <a:t>www.publicverdict.org</a:t>
                </a:r>
                <a:endParaRPr lang="ru-RU" sz="1000" b="1">
                  <a:solidFill>
                    <a:srgbClr val="660066"/>
                  </a:solidFill>
                  <a:latin typeface="Tahoma" pitchFamily="34" charset="0"/>
                </a:endParaRPr>
              </a:p>
              <a:p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e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-mail: info@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publicverdict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.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org</a:t>
                </a:r>
                <a:endParaRPr lang="ru-RU" sz="1000">
                  <a:solidFill>
                    <a:srgbClr val="4D4D4D"/>
                  </a:solidFill>
                  <a:latin typeface="Tahoma" pitchFamily="34" charset="0"/>
                </a:endParaRPr>
              </a:p>
              <a:p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Тел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/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факс: 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+7 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(495) 917-23-89</a:t>
                </a:r>
              </a:p>
            </p:txBody>
          </p:sp>
          <p:sp>
            <p:nvSpPr>
              <p:cNvPr id="7186" name="Rectangle 25"/>
              <p:cNvSpPr>
                <a:spLocks noChangeArrowheads="1"/>
              </p:cNvSpPr>
              <p:nvPr/>
            </p:nvSpPr>
            <p:spPr bwMode="auto">
              <a:xfrm flipH="1" flipV="1">
                <a:off x="2317750" y="6094413"/>
                <a:ext cx="80963" cy="503237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7187" name="Text Box 26"/>
              <p:cNvSpPr txBox="1">
                <a:spLocks noChangeArrowheads="1"/>
              </p:cNvSpPr>
              <p:nvPr/>
            </p:nvSpPr>
            <p:spPr bwMode="auto">
              <a:xfrm>
                <a:off x="2811462" y="5984910"/>
                <a:ext cx="633253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endParaRPr lang="ru-RU" sz="1000">
                  <a:solidFill>
                    <a:srgbClr val="5F5F5F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7183" name="Text Box 26"/>
            <p:cNvSpPr txBox="1">
              <a:spLocks noChangeArrowheads="1"/>
            </p:cNvSpPr>
            <p:nvPr/>
          </p:nvSpPr>
          <p:spPr bwMode="auto">
            <a:xfrm>
              <a:off x="2811463" y="5984875"/>
              <a:ext cx="633253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Браиловская К.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  <p:grpSp>
        <p:nvGrpSpPr>
          <p:cNvPr id="7172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7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8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7179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3420" y="450"/>
              <a:ext cx="222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Принципы оценки работы милиции</a:t>
              </a:r>
            </a:p>
          </p:txBody>
        </p:sp>
        <p:pic>
          <p:nvPicPr>
            <p:cNvPr id="7181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167"/>
          <p:cNvSpPr>
            <a:spLocks noGrp="1" noChangeArrowheads="1"/>
          </p:cNvSpPr>
          <p:nvPr>
            <p:ph type="title"/>
          </p:nvPr>
        </p:nvSpPr>
        <p:spPr>
          <a:xfrm>
            <a:off x="755650" y="620713"/>
            <a:ext cx="7416800" cy="635000"/>
          </a:xfrm>
        </p:spPr>
        <p:txBody>
          <a:bodyPr/>
          <a:lstStyle/>
          <a:p>
            <a:pPr eaLnBrk="1" hangingPunct="1"/>
            <a:r>
              <a:rPr lang="ru-RU" sz="1400" b="1" smtClean="0">
                <a:solidFill>
                  <a:srgbClr val="B2B2B2"/>
                </a:solidFill>
              </a:rPr>
              <a:t>Пример элементов системы оценки: критерии и показатели результата работы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3238"/>
            <a:ext cx="2027238" cy="4175125"/>
          </a:xfrm>
        </p:spPr>
        <p:txBody>
          <a:bodyPr/>
          <a:lstStyle/>
          <a:p>
            <a:pPr eaLnBrk="1" hangingPunct="1"/>
            <a:r>
              <a:rPr lang="ru-RU" sz="1000" smtClean="0"/>
              <a:t>Критерии и показатели результата работы участковых уполномоченых в проекте Центра содействию правосудия при фонде ИНДЕМ</a:t>
            </a:r>
          </a:p>
          <a:p>
            <a:pPr eaLnBrk="1" hangingPunct="1">
              <a:buFontTx/>
              <a:buNone/>
            </a:pPr>
            <a:endParaRPr lang="ru-RU" sz="1000" smtClean="0"/>
          </a:p>
          <a:p>
            <a:pPr eaLnBrk="1" hangingPunct="1">
              <a:buFontTx/>
              <a:buNone/>
            </a:pPr>
            <a:endParaRPr lang="ru-RU" sz="1000" smtClean="0"/>
          </a:p>
          <a:p>
            <a:pPr eaLnBrk="1" hangingPunct="1"/>
            <a:endParaRPr lang="ru-RU" sz="1000" smtClean="0"/>
          </a:p>
          <a:p>
            <a:pPr eaLnBrk="1" hangingPunct="1"/>
            <a:r>
              <a:rPr lang="ru-RU" sz="1000" smtClean="0"/>
              <a:t>Показатели результативности для служащего рядового состава в проекте оценки результативности Институт государственного и муниципального управления ГУ-ВШЭ </a:t>
            </a:r>
          </a:p>
          <a:p>
            <a:pPr eaLnBrk="1" hangingPunct="1"/>
            <a:endParaRPr lang="ru-RU" sz="1000" smtClean="0"/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ph sz="quarter" idx="2"/>
          </p:nvPr>
        </p:nvGraphicFramePr>
        <p:xfrm>
          <a:off x="2700338" y="1773238"/>
          <a:ext cx="5832475" cy="1822450"/>
        </p:xfrm>
        <a:graphic>
          <a:graphicData uri="http://schemas.openxmlformats.org/presentationml/2006/ole">
            <p:oleObj spid="_x0000_s1026" name="Документ" r:id="rId3" imgW="9389976" imgH="2935579" progId="Word.Document.8">
              <p:embed/>
            </p:oleObj>
          </a:graphicData>
        </a:graphic>
      </p:graphicFrame>
      <p:graphicFrame>
        <p:nvGraphicFramePr>
          <p:cNvPr id="1027" name="Object 166"/>
          <p:cNvGraphicFramePr>
            <a:graphicFrameLocks noChangeAspect="1"/>
          </p:cNvGraphicFramePr>
          <p:nvPr>
            <p:ph sz="quarter" idx="3"/>
          </p:nvPr>
        </p:nvGraphicFramePr>
        <p:xfrm>
          <a:off x="2700338" y="3789363"/>
          <a:ext cx="5903912" cy="1898650"/>
        </p:xfrm>
        <a:graphic>
          <a:graphicData uri="http://schemas.openxmlformats.org/presentationml/2006/ole">
            <p:oleObj spid="_x0000_s1027" name="Документ" r:id="rId4" imgW="9389976" imgH="3020648" progId="Word.Document.8">
              <p:embed/>
            </p:oleObj>
          </a:graphicData>
        </a:graphic>
      </p:graphicFrame>
      <p:grpSp>
        <p:nvGrpSpPr>
          <p:cNvPr id="1030" name="Группа 17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grpSp>
          <p:nvGrpSpPr>
            <p:cNvPr id="1040" name="Группа 13"/>
            <p:cNvGrpSpPr>
              <a:grpSpLocks/>
            </p:cNvGrpSpPr>
            <p:nvPr/>
          </p:nvGrpSpPr>
          <p:grpSpPr bwMode="auto">
            <a:xfrm>
              <a:off x="0" y="5840413"/>
              <a:ext cx="9144000" cy="1017587"/>
              <a:chOff x="0" y="5840413"/>
              <a:chExt cx="9144000" cy="1017587"/>
            </a:xfrm>
          </p:grpSpPr>
          <p:sp>
            <p:nvSpPr>
              <p:cNvPr id="1042" name="Rectangle 23"/>
              <p:cNvSpPr>
                <a:spLocks noChangeArrowheads="1"/>
              </p:cNvSpPr>
              <p:nvPr/>
            </p:nvSpPr>
            <p:spPr bwMode="auto">
              <a:xfrm>
                <a:off x="0" y="5840413"/>
                <a:ext cx="9144000" cy="1017587"/>
              </a:xfrm>
              <a:prstGeom prst="rect">
                <a:avLst/>
              </a:prstGeom>
              <a:solidFill>
                <a:srgbClr val="DDDDD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43" name="Text Box 24"/>
              <p:cNvSpPr txBox="1">
                <a:spLocks noChangeArrowheads="1"/>
              </p:cNvSpPr>
              <p:nvPr/>
            </p:nvSpPr>
            <p:spPr bwMode="auto">
              <a:xfrm>
                <a:off x="431800" y="6073775"/>
                <a:ext cx="1962397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 b="1">
                    <a:solidFill>
                      <a:srgbClr val="660066"/>
                    </a:solidFill>
                    <a:latin typeface="Tahoma" pitchFamily="34" charset="0"/>
                  </a:rPr>
                  <a:t>www.publicverdict.org</a:t>
                </a:r>
                <a:endParaRPr lang="ru-RU" sz="1000" b="1">
                  <a:solidFill>
                    <a:srgbClr val="660066"/>
                  </a:solidFill>
                  <a:latin typeface="Tahoma" pitchFamily="34" charset="0"/>
                </a:endParaRPr>
              </a:p>
              <a:p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e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-mail: info@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publicverdict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.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org</a:t>
                </a:r>
                <a:endParaRPr lang="ru-RU" sz="1000">
                  <a:solidFill>
                    <a:srgbClr val="4D4D4D"/>
                  </a:solidFill>
                  <a:latin typeface="Tahoma" pitchFamily="34" charset="0"/>
                </a:endParaRPr>
              </a:p>
              <a:p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Тел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/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факс: </a:t>
                </a:r>
                <a:r>
                  <a:rPr lang="en-US" sz="1000">
                    <a:solidFill>
                      <a:srgbClr val="4D4D4D"/>
                    </a:solidFill>
                    <a:latin typeface="Tahoma" pitchFamily="34" charset="0"/>
                  </a:rPr>
                  <a:t>+7 </a:t>
                </a:r>
                <a:r>
                  <a:rPr lang="ru-RU" sz="1000">
                    <a:solidFill>
                      <a:srgbClr val="4D4D4D"/>
                    </a:solidFill>
                    <a:latin typeface="Tahoma" pitchFamily="34" charset="0"/>
                  </a:rPr>
                  <a:t>(495) 917-23-89</a:t>
                </a:r>
              </a:p>
            </p:txBody>
          </p:sp>
          <p:sp>
            <p:nvSpPr>
              <p:cNvPr id="1044" name="Rectangle 25"/>
              <p:cNvSpPr>
                <a:spLocks noChangeArrowheads="1"/>
              </p:cNvSpPr>
              <p:nvPr/>
            </p:nvSpPr>
            <p:spPr bwMode="auto">
              <a:xfrm flipH="1" flipV="1">
                <a:off x="2317750" y="6094413"/>
                <a:ext cx="80963" cy="503237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45" name="Text Box 26"/>
              <p:cNvSpPr txBox="1">
                <a:spLocks noChangeArrowheads="1"/>
              </p:cNvSpPr>
              <p:nvPr/>
            </p:nvSpPr>
            <p:spPr bwMode="auto">
              <a:xfrm>
                <a:off x="2811462" y="5984910"/>
                <a:ext cx="633253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endParaRPr lang="ru-RU" sz="1000">
                  <a:solidFill>
                    <a:srgbClr val="5F5F5F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1041" name="Text Box 26"/>
            <p:cNvSpPr txBox="1">
              <a:spLocks noChangeArrowheads="1"/>
            </p:cNvSpPr>
            <p:nvPr/>
          </p:nvSpPr>
          <p:spPr bwMode="auto">
            <a:xfrm>
              <a:off x="2811463" y="5984875"/>
              <a:ext cx="633253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Браиловская К.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  <p:grpSp>
        <p:nvGrpSpPr>
          <p:cNvPr id="1031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7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pic>
          <p:nvPicPr>
            <p:cNvPr id="1038" name="Picture 13"/>
            <p:cNvPicPr>
              <a:picLocks noChangeAspect="1" noChangeArrowheads="1"/>
            </p:cNvPicPr>
            <p:nvPr/>
          </p:nvPicPr>
          <p:blipFill>
            <a:blip r:embed="rId5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9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5147</TotalTime>
  <Words>720</Words>
  <Application>Microsoft Office PowerPoint</Application>
  <PresentationFormat>Экран (4:3)</PresentationFormat>
  <Paragraphs>95</Paragraphs>
  <Slides>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Оформление по умолчанию</vt:lpstr>
      <vt:lpstr>Документ</vt:lpstr>
      <vt:lpstr>Слайд 1</vt:lpstr>
      <vt:lpstr>Слайд 2</vt:lpstr>
      <vt:lpstr>Слайд 3</vt:lpstr>
      <vt:lpstr>Слайд 4</vt:lpstr>
      <vt:lpstr>Слайд 5</vt:lpstr>
      <vt:lpstr>Пример элементов системы оценки: критерии и показатели результата работы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eeepc</dc:creator>
  <cp:lastModifiedBy>Preferred Customer</cp:lastModifiedBy>
  <cp:revision>62</cp:revision>
  <dcterms:created xsi:type="dcterms:W3CDTF">2010-06-20T05:09:35Z</dcterms:created>
  <dcterms:modified xsi:type="dcterms:W3CDTF">2011-10-16T16:52:13Z</dcterms:modified>
</cp:coreProperties>
</file>