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DCE8"/>
    <a:srgbClr val="A791B9"/>
    <a:srgbClr val="1C1C1C"/>
    <a:srgbClr val="644C7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37" autoAdjust="0"/>
    <p:restoredTop sz="94646" autoAdjust="0"/>
  </p:normalViewPr>
  <p:slideViewPr>
    <p:cSldViewPr>
      <p:cViewPr varScale="1">
        <p:scale>
          <a:sx n="45" d="100"/>
          <a:sy n="45" d="100"/>
        </p:scale>
        <p:origin x="-157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45AE2-1DC7-4E13-8787-A0B9F07C18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CACAD-F7F5-4BF6-AD41-4E9F4BE189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0246A-AF58-412F-AF81-E52786FC11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AFC08-045D-4416-85DB-94A96FBF7E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DE5B50-78FC-40CD-9364-3726C54BE4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64376-FBDA-40AE-A707-19A26F2116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E04B23-BA9E-4AC5-9D97-DA67CB4F5A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CAA97-3B58-449A-B7A1-90E0D0DB50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59D5D8-4EAC-4A39-BFC1-890D94D3B5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8D456-944F-4A60-89D0-1B7749583E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60350-7D3C-46A9-85F6-461D542CB7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BBAA9AF-A335-4BD3-B80F-8FB3DF8C0B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bott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42013"/>
            <a:ext cx="91440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" y="6000750"/>
            <a:ext cx="1976438" cy="695325"/>
          </a:xfrm>
        </p:spPr>
        <p:txBody>
          <a:bodyPr/>
          <a:lstStyle/>
          <a:p>
            <a:pPr algn="r" eaLnBrk="1" hangingPunct="1">
              <a:lnSpc>
                <a:spcPct val="80000"/>
              </a:lnSpc>
            </a:pPr>
            <a:r>
              <a:rPr lang="ru-RU" sz="800" b="1" smtClean="0">
                <a:solidFill>
                  <a:srgbClr val="644C78"/>
                </a:solidFill>
              </a:rPr>
              <a:t>тел. (495) 917-23-89</a:t>
            </a:r>
          </a:p>
          <a:p>
            <a:pPr algn="r" eaLnBrk="1" hangingPunct="1">
              <a:lnSpc>
                <a:spcPct val="80000"/>
              </a:lnSpc>
            </a:pPr>
            <a:r>
              <a:rPr lang="ru-RU" sz="800" b="1" smtClean="0">
                <a:solidFill>
                  <a:srgbClr val="644C78"/>
                </a:solidFill>
              </a:rPr>
              <a:t>mvdreform@gmail.com</a:t>
            </a:r>
            <a:endParaRPr lang="en-US" sz="800" b="1" smtClean="0">
              <a:solidFill>
                <a:srgbClr val="644C78"/>
              </a:solidFill>
            </a:endParaRPr>
          </a:p>
          <a:p>
            <a:pPr algn="r" eaLnBrk="1" hangingPunct="1">
              <a:lnSpc>
                <a:spcPct val="80000"/>
              </a:lnSpc>
            </a:pPr>
            <a:endParaRPr lang="ru-RU" sz="800" b="1" smtClean="0">
              <a:solidFill>
                <a:srgbClr val="644C78"/>
              </a:solidFill>
            </a:endParaRPr>
          </a:p>
          <a:p>
            <a:pPr algn="r" eaLnBrk="1" hangingPunct="1">
              <a:lnSpc>
                <a:spcPct val="80000"/>
              </a:lnSpc>
            </a:pPr>
            <a:r>
              <a:rPr lang="ru-RU" sz="800" b="1" smtClean="0">
                <a:solidFill>
                  <a:srgbClr val="644C78"/>
                </a:solidFill>
              </a:rPr>
              <a:t>119019 Москва, а/я 212</a:t>
            </a:r>
          </a:p>
          <a:p>
            <a:pPr algn="r" eaLnBrk="1" hangingPunct="1">
              <a:lnSpc>
                <a:spcPct val="80000"/>
              </a:lnSpc>
            </a:pPr>
            <a:r>
              <a:rPr lang="ru-RU" sz="800" b="1" smtClean="0">
                <a:solidFill>
                  <a:srgbClr val="644C78"/>
                </a:solidFill>
              </a:rPr>
              <a:t>Рабочая группа по реформе МВД</a:t>
            </a:r>
          </a:p>
        </p:txBody>
      </p:sp>
      <p:sp>
        <p:nvSpPr>
          <p:cNvPr id="2052" name="Text Box 12"/>
          <p:cNvSpPr txBox="1">
            <a:spLocks noChangeArrowheads="1"/>
          </p:cNvSpPr>
          <p:nvPr/>
        </p:nvSpPr>
        <p:spPr bwMode="auto">
          <a:xfrm>
            <a:off x="3071813" y="5929313"/>
            <a:ext cx="57086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>
                <a:solidFill>
                  <a:schemeClr val="bg1"/>
                </a:solidFill>
              </a:rPr>
              <a:t>Москва, </a:t>
            </a:r>
            <a:r>
              <a:rPr lang="en-US" sz="1400" b="1">
                <a:solidFill>
                  <a:schemeClr val="bg1"/>
                </a:solidFill>
              </a:rPr>
              <a:t>2010</a:t>
            </a:r>
            <a:endParaRPr lang="ru-RU" sz="1400" b="1">
              <a:solidFill>
                <a:schemeClr val="bg1"/>
              </a:solidFill>
            </a:endParaRPr>
          </a:p>
          <a:p>
            <a:pPr algn="r"/>
            <a:endParaRPr lang="ru-RU" sz="1400" b="1">
              <a:solidFill>
                <a:schemeClr val="bg1"/>
              </a:solidFill>
            </a:endParaRPr>
          </a:p>
        </p:txBody>
      </p:sp>
      <p:sp>
        <p:nvSpPr>
          <p:cNvPr id="2053" name="Text Box 13"/>
          <p:cNvSpPr txBox="1">
            <a:spLocks noChangeArrowheads="1"/>
          </p:cNvSpPr>
          <p:nvPr/>
        </p:nvSpPr>
        <p:spPr bwMode="auto">
          <a:xfrm>
            <a:off x="3000375" y="6429375"/>
            <a:ext cx="570865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 b="1">
                <a:solidFill>
                  <a:schemeClr val="bg1"/>
                </a:solidFill>
              </a:rPr>
              <a:t>Новикова Асмик, Фонд «Общественный вердикт»</a:t>
            </a:r>
          </a:p>
        </p:txBody>
      </p:sp>
      <p:pic>
        <p:nvPicPr>
          <p:cNvPr id="2054" name="Picture 6" descr="to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5" name="Text Box 10"/>
          <p:cNvSpPr txBox="1">
            <a:spLocks noChangeArrowheads="1"/>
          </p:cNvSpPr>
          <p:nvPr/>
        </p:nvSpPr>
        <p:spPr bwMode="auto">
          <a:xfrm>
            <a:off x="468313" y="1592263"/>
            <a:ext cx="8280400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>
                <a:solidFill>
                  <a:srgbClr val="644C78"/>
                </a:solidFill>
              </a:rPr>
              <a:t>О чем идет речь - </a:t>
            </a:r>
            <a:endParaRPr lang="en-US" sz="2000" b="1">
              <a:solidFill>
                <a:srgbClr val="644C78"/>
              </a:solidFill>
            </a:endParaRPr>
          </a:p>
          <a:p>
            <a:pPr algn="just"/>
            <a:endParaRPr lang="ru-RU" sz="1400">
              <a:solidFill>
                <a:srgbClr val="644C78"/>
              </a:solidFill>
            </a:endParaRPr>
          </a:p>
          <a:p>
            <a:pPr algn="just"/>
            <a:endParaRPr lang="ru-RU" sz="1600">
              <a:solidFill>
                <a:srgbClr val="644C78"/>
              </a:solidFill>
            </a:endParaRPr>
          </a:p>
          <a:p>
            <a:pPr algn="just"/>
            <a:r>
              <a:rPr lang="ru-RU" sz="1600">
                <a:solidFill>
                  <a:srgbClr val="644C78"/>
                </a:solidFill>
              </a:rPr>
              <a:t>Об оценке деятельности </a:t>
            </a:r>
            <a:r>
              <a:rPr lang="ru-RU" sz="1600" b="1">
                <a:solidFill>
                  <a:srgbClr val="644C78"/>
                </a:solidFill>
              </a:rPr>
              <a:t>подразделения</a:t>
            </a:r>
          </a:p>
          <a:p>
            <a:pPr algn="just"/>
            <a:endParaRPr lang="ru-RU" sz="1600">
              <a:solidFill>
                <a:srgbClr val="644C78"/>
              </a:solidFill>
            </a:endParaRPr>
          </a:p>
          <a:p>
            <a:pPr algn="just"/>
            <a:r>
              <a:rPr lang="ru-RU" sz="1600">
                <a:solidFill>
                  <a:srgbClr val="644C78"/>
                </a:solidFill>
              </a:rPr>
              <a:t>	Единица оценки – подразделение</a:t>
            </a:r>
          </a:p>
          <a:p>
            <a:pPr algn="just"/>
            <a:endParaRPr lang="ru-RU" sz="1600">
              <a:solidFill>
                <a:srgbClr val="644C78"/>
              </a:solidFill>
            </a:endParaRPr>
          </a:p>
          <a:p>
            <a:pPr algn="just"/>
            <a:r>
              <a:rPr lang="ru-RU" sz="1600">
                <a:solidFill>
                  <a:srgbClr val="644C78"/>
                </a:solidFill>
              </a:rPr>
              <a:t>	Оценка работы сотрудника – не включается в систему оценки </a:t>
            </a:r>
          </a:p>
        </p:txBody>
      </p:sp>
      <p:sp>
        <p:nvSpPr>
          <p:cNvPr id="2056" name="Text Box 11"/>
          <p:cNvSpPr txBox="1">
            <a:spLocks noChangeArrowheads="1"/>
          </p:cNvSpPr>
          <p:nvPr/>
        </p:nvSpPr>
        <p:spPr bwMode="auto">
          <a:xfrm>
            <a:off x="3059113" y="571500"/>
            <a:ext cx="5727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>
                <a:solidFill>
                  <a:schemeClr val="bg1"/>
                </a:solidFill>
              </a:rPr>
              <a:t>Система оценки деятельности подразделений милиции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 descr="to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bott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42013"/>
            <a:ext cx="91440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71500" y="6000750"/>
            <a:ext cx="1976438" cy="695325"/>
          </a:xfrm>
          <a:prstGeom prst="rect">
            <a:avLst/>
          </a:prstGeom>
        </p:spPr>
        <p:txBody>
          <a:bodyPr/>
          <a:lstStyle/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800" b="1" kern="0" dirty="0">
                <a:solidFill>
                  <a:srgbClr val="644C78"/>
                </a:solidFill>
                <a:latin typeface="+mn-lt"/>
              </a:rPr>
              <a:t>тел. (495) 917-23-89</a:t>
            </a: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800" b="1" kern="0" dirty="0">
                <a:solidFill>
                  <a:srgbClr val="644C78"/>
                </a:solidFill>
                <a:latin typeface="+mn-lt"/>
              </a:rPr>
              <a:t>mvdreform@gmail.com</a:t>
            </a:r>
            <a:endParaRPr lang="en-US" sz="800" b="1" kern="0" dirty="0">
              <a:solidFill>
                <a:srgbClr val="644C78"/>
              </a:solidFill>
              <a:latin typeface="+mn-lt"/>
            </a:endParaRP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endParaRPr lang="ru-RU" sz="800" b="1" kern="0" dirty="0">
              <a:solidFill>
                <a:srgbClr val="644C78"/>
              </a:solidFill>
              <a:latin typeface="+mn-lt"/>
            </a:endParaRP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800" b="1" kern="0" dirty="0">
                <a:solidFill>
                  <a:srgbClr val="644C78"/>
                </a:solidFill>
                <a:latin typeface="+mn-lt"/>
              </a:rPr>
              <a:t>119019 Москва, а/я 212</a:t>
            </a: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800" b="1" kern="0" dirty="0">
                <a:solidFill>
                  <a:srgbClr val="644C78"/>
                </a:solidFill>
                <a:latin typeface="+mn-lt"/>
              </a:rPr>
              <a:t>Рабочая группа по реформе МВД</a:t>
            </a:r>
          </a:p>
        </p:txBody>
      </p:sp>
      <p:sp>
        <p:nvSpPr>
          <p:cNvPr id="3077" name="Text Box 13"/>
          <p:cNvSpPr txBox="1">
            <a:spLocks noChangeArrowheads="1"/>
          </p:cNvSpPr>
          <p:nvPr/>
        </p:nvSpPr>
        <p:spPr bwMode="auto">
          <a:xfrm>
            <a:off x="3071813" y="6357938"/>
            <a:ext cx="570865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 b="1">
                <a:solidFill>
                  <a:schemeClr val="bg1"/>
                </a:solidFill>
              </a:rPr>
              <a:t>Новикова Асмик, Фонд «Общественный вердикт»</a:t>
            </a:r>
          </a:p>
        </p:txBody>
      </p:sp>
      <p:sp>
        <p:nvSpPr>
          <p:cNvPr id="3078" name="Text Box 12"/>
          <p:cNvSpPr txBox="1">
            <a:spLocks noChangeArrowheads="1"/>
          </p:cNvSpPr>
          <p:nvPr/>
        </p:nvSpPr>
        <p:spPr bwMode="auto">
          <a:xfrm>
            <a:off x="3071813" y="5929313"/>
            <a:ext cx="57086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>
                <a:solidFill>
                  <a:schemeClr val="bg1"/>
                </a:solidFill>
              </a:rPr>
              <a:t>Москва, </a:t>
            </a:r>
            <a:r>
              <a:rPr lang="en-US" sz="1400" b="1">
                <a:solidFill>
                  <a:schemeClr val="bg1"/>
                </a:solidFill>
              </a:rPr>
              <a:t>2010</a:t>
            </a:r>
            <a:endParaRPr lang="ru-RU" sz="1400" b="1">
              <a:solidFill>
                <a:schemeClr val="bg1"/>
              </a:solidFill>
            </a:endParaRPr>
          </a:p>
          <a:p>
            <a:pPr algn="r"/>
            <a:endParaRPr lang="ru-RU" sz="1400" b="1">
              <a:solidFill>
                <a:schemeClr val="bg1"/>
              </a:solidFill>
            </a:endParaRPr>
          </a:p>
        </p:txBody>
      </p:sp>
      <p:sp>
        <p:nvSpPr>
          <p:cNvPr id="3079" name="Text Box 11"/>
          <p:cNvSpPr txBox="1">
            <a:spLocks noChangeArrowheads="1"/>
          </p:cNvSpPr>
          <p:nvPr/>
        </p:nvSpPr>
        <p:spPr bwMode="auto">
          <a:xfrm>
            <a:off x="3000375" y="500063"/>
            <a:ext cx="570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>
                <a:solidFill>
                  <a:schemeClr val="bg1"/>
                </a:solidFill>
              </a:rPr>
              <a:t>Система оценки деятельности подразделений милиции</a:t>
            </a:r>
          </a:p>
        </p:txBody>
      </p:sp>
      <p:sp>
        <p:nvSpPr>
          <p:cNvPr id="3080" name="Text Box 10"/>
          <p:cNvSpPr txBox="1">
            <a:spLocks noChangeArrowheads="1"/>
          </p:cNvSpPr>
          <p:nvPr/>
        </p:nvSpPr>
        <p:spPr bwMode="auto">
          <a:xfrm>
            <a:off x="468313" y="1592263"/>
            <a:ext cx="8280400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 dirty="0">
                <a:solidFill>
                  <a:srgbClr val="644C78"/>
                </a:solidFill>
              </a:rPr>
              <a:t>Почему такие предложения - </a:t>
            </a:r>
            <a:endParaRPr lang="en-US" sz="2000" b="1" dirty="0">
              <a:solidFill>
                <a:srgbClr val="644C78"/>
              </a:solidFill>
            </a:endParaRPr>
          </a:p>
          <a:p>
            <a:pPr algn="just"/>
            <a:endParaRPr lang="ru-RU" sz="1400" dirty="0">
              <a:solidFill>
                <a:srgbClr val="644C78"/>
              </a:solidFill>
            </a:endParaRPr>
          </a:p>
          <a:p>
            <a:pPr algn="just"/>
            <a:endParaRPr lang="ru-RU" sz="1600" dirty="0">
              <a:solidFill>
                <a:srgbClr val="644C78"/>
              </a:solidFill>
            </a:endParaRPr>
          </a:p>
          <a:p>
            <a:pPr algn="just"/>
            <a:r>
              <a:rPr lang="ru-RU" sz="1600" dirty="0">
                <a:solidFill>
                  <a:srgbClr val="644C78"/>
                </a:solidFill>
              </a:rPr>
              <a:t>Предложения основаны на анализе и обработке разных </a:t>
            </a:r>
            <a:r>
              <a:rPr lang="ru-RU" sz="1600" b="1" dirty="0">
                <a:solidFill>
                  <a:srgbClr val="644C78"/>
                </a:solidFill>
              </a:rPr>
              <a:t>источников информации</a:t>
            </a:r>
            <a:r>
              <a:rPr lang="ru-RU" sz="1600" dirty="0">
                <a:solidFill>
                  <a:srgbClr val="644C78"/>
                </a:solidFill>
              </a:rPr>
              <a:t>:</a:t>
            </a:r>
          </a:p>
          <a:p>
            <a:pPr algn="just"/>
            <a:endParaRPr lang="ru-RU" sz="1400" dirty="0">
              <a:solidFill>
                <a:srgbClr val="644C78"/>
              </a:solidFill>
            </a:endParaRPr>
          </a:p>
          <a:p>
            <a:pPr algn="just"/>
            <a:r>
              <a:rPr lang="ru-RU" sz="1400" dirty="0">
                <a:solidFill>
                  <a:srgbClr val="644C78"/>
                </a:solidFill>
              </a:rPr>
              <a:t>	нормативные акты</a:t>
            </a:r>
          </a:p>
          <a:p>
            <a:pPr algn="just"/>
            <a:endParaRPr lang="ru-RU" sz="1400" dirty="0">
              <a:solidFill>
                <a:srgbClr val="644C78"/>
              </a:solidFill>
            </a:endParaRPr>
          </a:p>
          <a:p>
            <a:pPr algn="just"/>
            <a:r>
              <a:rPr lang="ru-RU" sz="1400" dirty="0">
                <a:solidFill>
                  <a:srgbClr val="644C78"/>
                </a:solidFill>
              </a:rPr>
              <a:t>	исследования правозащитных организаций</a:t>
            </a:r>
          </a:p>
          <a:p>
            <a:pPr algn="just"/>
            <a:endParaRPr lang="ru-RU" sz="1400" dirty="0">
              <a:solidFill>
                <a:srgbClr val="644C78"/>
              </a:solidFill>
            </a:endParaRPr>
          </a:p>
          <a:p>
            <a:pPr algn="just"/>
            <a:r>
              <a:rPr lang="ru-RU" sz="1400" dirty="0">
                <a:solidFill>
                  <a:srgbClr val="644C78"/>
                </a:solidFill>
              </a:rPr>
              <a:t>		в том числе, интервью с действующими сотрудниками милиции, 			прокуратуры, СК, судов</a:t>
            </a:r>
          </a:p>
          <a:p>
            <a:pPr algn="just"/>
            <a:r>
              <a:rPr lang="ru-RU" sz="1400" dirty="0">
                <a:solidFill>
                  <a:srgbClr val="644C78"/>
                </a:solidFill>
              </a:rPr>
              <a:t>	</a:t>
            </a:r>
          </a:p>
          <a:p>
            <a:pPr algn="just"/>
            <a:r>
              <a:rPr lang="ru-RU" sz="1400" dirty="0">
                <a:solidFill>
                  <a:srgbClr val="644C78"/>
                </a:solidFill>
              </a:rPr>
              <a:t>	исследования правозащитных организаций совместные с экспертными 	центрами</a:t>
            </a:r>
          </a:p>
          <a:p>
            <a:pPr algn="just"/>
            <a:endParaRPr lang="ru-RU" sz="1400" dirty="0">
              <a:solidFill>
                <a:srgbClr val="644C78"/>
              </a:solidFill>
            </a:endParaRPr>
          </a:p>
          <a:p>
            <a:pPr algn="just"/>
            <a:r>
              <a:rPr lang="ru-RU" sz="1400" dirty="0">
                <a:solidFill>
                  <a:srgbClr val="644C78"/>
                </a:solidFill>
              </a:rPr>
              <a:t>	материалы официальных разбирательств по делам о превышении 	должностных полномочий</a:t>
            </a:r>
          </a:p>
          <a:p>
            <a:pPr algn="just"/>
            <a:r>
              <a:rPr lang="ru-RU" sz="1600" dirty="0">
                <a:solidFill>
                  <a:srgbClr val="644C78"/>
                </a:solidFill>
              </a:rPr>
              <a:t>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to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5" descr="bott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42013"/>
            <a:ext cx="91440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71500" y="6000750"/>
            <a:ext cx="1976438" cy="695325"/>
          </a:xfrm>
          <a:prstGeom prst="rect">
            <a:avLst/>
          </a:prstGeom>
        </p:spPr>
        <p:txBody>
          <a:bodyPr/>
          <a:lstStyle/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800" b="1" kern="0" dirty="0">
                <a:solidFill>
                  <a:srgbClr val="644C78"/>
                </a:solidFill>
                <a:latin typeface="+mn-lt"/>
              </a:rPr>
              <a:t>тел. (495) 917-23-89</a:t>
            </a: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800" b="1" kern="0" dirty="0">
                <a:solidFill>
                  <a:srgbClr val="644C78"/>
                </a:solidFill>
                <a:latin typeface="+mn-lt"/>
              </a:rPr>
              <a:t>mvdreform@gmail.com</a:t>
            </a:r>
            <a:endParaRPr lang="en-US" sz="800" b="1" kern="0" dirty="0">
              <a:solidFill>
                <a:srgbClr val="644C78"/>
              </a:solidFill>
              <a:latin typeface="+mn-lt"/>
            </a:endParaRP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endParaRPr lang="ru-RU" sz="800" b="1" kern="0" dirty="0">
              <a:solidFill>
                <a:srgbClr val="644C78"/>
              </a:solidFill>
              <a:latin typeface="+mn-lt"/>
            </a:endParaRP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800" b="1" kern="0" dirty="0">
                <a:solidFill>
                  <a:srgbClr val="644C78"/>
                </a:solidFill>
                <a:latin typeface="+mn-lt"/>
              </a:rPr>
              <a:t>119019 Москва, а/я 212</a:t>
            </a: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800" b="1" kern="0" dirty="0">
                <a:solidFill>
                  <a:srgbClr val="644C78"/>
                </a:solidFill>
                <a:latin typeface="+mn-lt"/>
              </a:rPr>
              <a:t>Рабочая группа по реформе МВД</a:t>
            </a:r>
          </a:p>
        </p:txBody>
      </p:sp>
      <p:sp>
        <p:nvSpPr>
          <p:cNvPr id="4101" name="Text Box 13"/>
          <p:cNvSpPr txBox="1">
            <a:spLocks noChangeArrowheads="1"/>
          </p:cNvSpPr>
          <p:nvPr/>
        </p:nvSpPr>
        <p:spPr bwMode="auto">
          <a:xfrm>
            <a:off x="3000375" y="6357938"/>
            <a:ext cx="570865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 b="1">
                <a:solidFill>
                  <a:schemeClr val="bg1"/>
                </a:solidFill>
              </a:rPr>
              <a:t>Новикова Асмик, Фонд «Общественный вердикт»</a:t>
            </a:r>
          </a:p>
        </p:txBody>
      </p:sp>
      <p:sp>
        <p:nvSpPr>
          <p:cNvPr id="4102" name="Text Box 12"/>
          <p:cNvSpPr txBox="1">
            <a:spLocks noChangeArrowheads="1"/>
          </p:cNvSpPr>
          <p:nvPr/>
        </p:nvSpPr>
        <p:spPr bwMode="auto">
          <a:xfrm>
            <a:off x="3000375" y="5929313"/>
            <a:ext cx="57086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>
                <a:solidFill>
                  <a:schemeClr val="bg1"/>
                </a:solidFill>
              </a:rPr>
              <a:t>Москва, </a:t>
            </a:r>
            <a:r>
              <a:rPr lang="en-US" sz="1400" b="1">
                <a:solidFill>
                  <a:schemeClr val="bg1"/>
                </a:solidFill>
              </a:rPr>
              <a:t>2010</a:t>
            </a:r>
            <a:endParaRPr lang="ru-RU" sz="1400" b="1">
              <a:solidFill>
                <a:schemeClr val="bg1"/>
              </a:solidFill>
            </a:endParaRPr>
          </a:p>
          <a:p>
            <a:pPr algn="r"/>
            <a:endParaRPr lang="ru-RU" sz="1400" b="1">
              <a:solidFill>
                <a:schemeClr val="bg1"/>
              </a:solidFill>
            </a:endParaRPr>
          </a:p>
        </p:txBody>
      </p:sp>
      <p:sp>
        <p:nvSpPr>
          <p:cNvPr id="4103" name="Text Box 11"/>
          <p:cNvSpPr txBox="1">
            <a:spLocks noChangeArrowheads="1"/>
          </p:cNvSpPr>
          <p:nvPr/>
        </p:nvSpPr>
        <p:spPr bwMode="auto">
          <a:xfrm>
            <a:off x="3000375" y="571500"/>
            <a:ext cx="570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>
                <a:solidFill>
                  <a:schemeClr val="bg1"/>
                </a:solidFill>
              </a:rPr>
              <a:t>Система оценки деятельности подразделений милиции</a:t>
            </a:r>
          </a:p>
        </p:txBody>
      </p:sp>
      <p:sp>
        <p:nvSpPr>
          <p:cNvPr id="4104" name="Text Box 10"/>
          <p:cNvSpPr txBox="1">
            <a:spLocks noChangeArrowheads="1"/>
          </p:cNvSpPr>
          <p:nvPr/>
        </p:nvSpPr>
        <p:spPr bwMode="auto">
          <a:xfrm>
            <a:off x="428625" y="1285875"/>
            <a:ext cx="8280400" cy="529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>
                <a:solidFill>
                  <a:srgbClr val="644C78"/>
                </a:solidFill>
              </a:rPr>
              <a:t>Несколько важных комментариев</a:t>
            </a:r>
            <a:endParaRPr lang="en-US" sz="2000" b="1">
              <a:solidFill>
                <a:srgbClr val="644C78"/>
              </a:solidFill>
            </a:endParaRPr>
          </a:p>
          <a:p>
            <a:pPr algn="just"/>
            <a:endParaRPr lang="ru-RU" sz="1400">
              <a:solidFill>
                <a:srgbClr val="644C78"/>
              </a:solidFill>
            </a:endParaRPr>
          </a:p>
          <a:p>
            <a:pPr algn="just"/>
            <a:r>
              <a:rPr lang="ru-RU" sz="1600">
                <a:solidFill>
                  <a:srgbClr val="644C78"/>
                </a:solidFill>
              </a:rPr>
              <a:t>Работа милиции должны быть эффективной и справедливой</a:t>
            </a:r>
          </a:p>
          <a:p>
            <a:pPr algn="just"/>
            <a:r>
              <a:rPr lang="ru-RU" sz="1600">
                <a:solidFill>
                  <a:srgbClr val="644C78"/>
                </a:solidFill>
              </a:rPr>
              <a:t>	</a:t>
            </a:r>
          </a:p>
          <a:p>
            <a:pPr algn="just"/>
            <a:r>
              <a:rPr lang="ru-RU" sz="1600">
                <a:solidFill>
                  <a:srgbClr val="644C78"/>
                </a:solidFill>
              </a:rPr>
              <a:t>	Эффективность: исполнение основных функций </a:t>
            </a:r>
          </a:p>
          <a:p>
            <a:pPr algn="just"/>
            <a:r>
              <a:rPr lang="ru-RU" sz="1600">
                <a:solidFill>
                  <a:srgbClr val="644C78"/>
                </a:solidFill>
              </a:rPr>
              <a:t>	</a:t>
            </a:r>
          </a:p>
          <a:p>
            <a:pPr algn="just"/>
            <a:r>
              <a:rPr lang="ru-RU" sz="1600">
                <a:solidFill>
                  <a:srgbClr val="644C78"/>
                </a:solidFill>
              </a:rPr>
              <a:t>	Справедливость: восприятие гражданами работы милиции</a:t>
            </a:r>
          </a:p>
          <a:p>
            <a:pPr algn="just"/>
            <a:endParaRPr lang="ru-RU" sz="1600">
              <a:solidFill>
                <a:srgbClr val="644C78"/>
              </a:solidFill>
            </a:endParaRPr>
          </a:p>
          <a:p>
            <a:pPr algn="just"/>
            <a:r>
              <a:rPr lang="ru-RU" sz="1600" b="1">
                <a:solidFill>
                  <a:srgbClr val="644C78"/>
                </a:solidFill>
              </a:rPr>
              <a:t>Проблема</a:t>
            </a:r>
            <a:r>
              <a:rPr lang="ru-RU" sz="1600">
                <a:solidFill>
                  <a:srgbClr val="644C78"/>
                </a:solidFill>
              </a:rPr>
              <a:t>:</a:t>
            </a:r>
          </a:p>
          <a:p>
            <a:pPr algn="just"/>
            <a:r>
              <a:rPr lang="ru-RU" sz="1600">
                <a:solidFill>
                  <a:srgbClr val="644C78"/>
                </a:solidFill>
              </a:rPr>
              <a:t>	</a:t>
            </a:r>
          </a:p>
          <a:p>
            <a:pPr algn="just"/>
            <a:r>
              <a:rPr lang="ru-RU" sz="1600">
                <a:solidFill>
                  <a:srgbClr val="644C78"/>
                </a:solidFill>
              </a:rPr>
              <a:t>	Репрессия как метод работы милиции может привести к снижению 	доверия к милиции</a:t>
            </a:r>
          </a:p>
          <a:p>
            <a:pPr algn="just"/>
            <a:r>
              <a:rPr lang="ru-RU" sz="1600">
                <a:solidFill>
                  <a:srgbClr val="644C78"/>
                </a:solidFill>
              </a:rPr>
              <a:t>	</a:t>
            </a:r>
          </a:p>
          <a:p>
            <a:pPr algn="just"/>
            <a:r>
              <a:rPr lang="ru-RU" sz="1600">
                <a:solidFill>
                  <a:srgbClr val="644C78"/>
                </a:solidFill>
              </a:rPr>
              <a:t>	Иногда милиция вынуждена применять непопулярные меры, что тоже 	может сказываться на доверии со стороны граждан к ее работе</a:t>
            </a:r>
          </a:p>
          <a:p>
            <a:pPr algn="just"/>
            <a:endParaRPr lang="ru-RU" sz="1600">
              <a:solidFill>
                <a:srgbClr val="644C78"/>
              </a:solidFill>
            </a:endParaRPr>
          </a:p>
          <a:p>
            <a:pPr algn="just"/>
            <a:r>
              <a:rPr lang="ru-RU" sz="1600">
                <a:solidFill>
                  <a:srgbClr val="644C78"/>
                </a:solidFill>
              </a:rPr>
              <a:t>	</a:t>
            </a:r>
          </a:p>
          <a:p>
            <a:pPr algn="just"/>
            <a:r>
              <a:rPr lang="ru-RU" sz="1600">
                <a:solidFill>
                  <a:srgbClr val="644C78"/>
                </a:solidFill>
              </a:rPr>
              <a:t>	</a:t>
            </a:r>
          </a:p>
          <a:p>
            <a:pPr algn="just"/>
            <a:r>
              <a:rPr lang="ru-RU" sz="1600">
                <a:solidFill>
                  <a:srgbClr val="644C78"/>
                </a:solidFill>
              </a:rPr>
              <a:t>	</a:t>
            </a:r>
          </a:p>
          <a:p>
            <a:pPr algn="just"/>
            <a:endParaRPr lang="ru-RU" sz="1600">
              <a:solidFill>
                <a:srgbClr val="644C78"/>
              </a:solidFill>
            </a:endParaRPr>
          </a:p>
          <a:p>
            <a:pPr algn="just"/>
            <a:endParaRPr lang="ru-RU" sz="1600">
              <a:solidFill>
                <a:srgbClr val="644C78"/>
              </a:solidFill>
            </a:endParaRPr>
          </a:p>
        </p:txBody>
      </p:sp>
      <p:sp>
        <p:nvSpPr>
          <p:cNvPr id="4105" name="Прямоугольник 9"/>
          <p:cNvSpPr>
            <a:spLocks noChangeArrowheads="1"/>
          </p:cNvSpPr>
          <p:nvPr/>
        </p:nvSpPr>
        <p:spPr bwMode="auto">
          <a:xfrm>
            <a:off x="500063" y="5214938"/>
            <a:ext cx="81438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>
                <a:solidFill>
                  <a:srgbClr val="644C78"/>
                </a:solidFill>
              </a:rPr>
              <a:t>У милиции возникает необходимость разъяснять свои шаги и решения, чтобы граждане понимали их действия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to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5" descr="bott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42013"/>
            <a:ext cx="91440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71500" y="6000750"/>
            <a:ext cx="1976438" cy="695325"/>
          </a:xfrm>
          <a:prstGeom prst="rect">
            <a:avLst/>
          </a:prstGeom>
        </p:spPr>
        <p:txBody>
          <a:bodyPr/>
          <a:lstStyle/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800" b="1" kern="0" dirty="0">
                <a:solidFill>
                  <a:srgbClr val="644C78"/>
                </a:solidFill>
                <a:latin typeface="+mn-lt"/>
              </a:rPr>
              <a:t>тел. (495) 917-23-89</a:t>
            </a: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800" b="1" kern="0" dirty="0">
                <a:solidFill>
                  <a:srgbClr val="644C78"/>
                </a:solidFill>
                <a:latin typeface="+mn-lt"/>
              </a:rPr>
              <a:t>mvdreform@gmail.com</a:t>
            </a:r>
            <a:endParaRPr lang="en-US" sz="800" b="1" kern="0" dirty="0">
              <a:solidFill>
                <a:srgbClr val="644C78"/>
              </a:solidFill>
              <a:latin typeface="+mn-lt"/>
            </a:endParaRP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endParaRPr lang="ru-RU" sz="800" b="1" kern="0" dirty="0">
              <a:solidFill>
                <a:srgbClr val="644C78"/>
              </a:solidFill>
              <a:latin typeface="+mn-lt"/>
            </a:endParaRP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800" b="1" kern="0" dirty="0">
                <a:solidFill>
                  <a:srgbClr val="644C78"/>
                </a:solidFill>
                <a:latin typeface="+mn-lt"/>
              </a:rPr>
              <a:t>119019 Москва, а/я 212</a:t>
            </a: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800" b="1" kern="0" dirty="0">
                <a:solidFill>
                  <a:srgbClr val="644C78"/>
                </a:solidFill>
                <a:latin typeface="+mn-lt"/>
              </a:rPr>
              <a:t>Рабочая группа по реформе МВД</a:t>
            </a:r>
          </a:p>
        </p:txBody>
      </p:sp>
      <p:sp>
        <p:nvSpPr>
          <p:cNvPr id="5125" name="Text Box 13"/>
          <p:cNvSpPr txBox="1">
            <a:spLocks noChangeArrowheads="1"/>
          </p:cNvSpPr>
          <p:nvPr/>
        </p:nvSpPr>
        <p:spPr bwMode="auto">
          <a:xfrm>
            <a:off x="3071813" y="6357938"/>
            <a:ext cx="570865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 b="1">
                <a:solidFill>
                  <a:schemeClr val="bg1"/>
                </a:solidFill>
              </a:rPr>
              <a:t>Новикова Асмик, Фонд «Общественный вердикт»</a:t>
            </a:r>
          </a:p>
        </p:txBody>
      </p:sp>
      <p:sp>
        <p:nvSpPr>
          <p:cNvPr id="5126" name="Text Box 12"/>
          <p:cNvSpPr txBox="1">
            <a:spLocks noChangeArrowheads="1"/>
          </p:cNvSpPr>
          <p:nvPr/>
        </p:nvSpPr>
        <p:spPr bwMode="auto">
          <a:xfrm>
            <a:off x="3071813" y="5929313"/>
            <a:ext cx="57086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>
                <a:solidFill>
                  <a:schemeClr val="bg1"/>
                </a:solidFill>
              </a:rPr>
              <a:t>Москва, </a:t>
            </a:r>
            <a:r>
              <a:rPr lang="en-US" sz="1400" b="1">
                <a:solidFill>
                  <a:schemeClr val="bg1"/>
                </a:solidFill>
              </a:rPr>
              <a:t>2010</a:t>
            </a:r>
            <a:endParaRPr lang="ru-RU" sz="1400" b="1">
              <a:solidFill>
                <a:schemeClr val="bg1"/>
              </a:solidFill>
            </a:endParaRPr>
          </a:p>
          <a:p>
            <a:pPr algn="r"/>
            <a:endParaRPr lang="ru-RU" sz="1400" b="1">
              <a:solidFill>
                <a:schemeClr val="bg1"/>
              </a:solidFill>
            </a:endParaRPr>
          </a:p>
        </p:txBody>
      </p:sp>
      <p:sp>
        <p:nvSpPr>
          <p:cNvPr id="5127" name="Text Box 11"/>
          <p:cNvSpPr txBox="1">
            <a:spLocks noChangeArrowheads="1"/>
          </p:cNvSpPr>
          <p:nvPr/>
        </p:nvSpPr>
        <p:spPr bwMode="auto">
          <a:xfrm>
            <a:off x="3000375" y="500063"/>
            <a:ext cx="570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>
                <a:solidFill>
                  <a:schemeClr val="bg1"/>
                </a:solidFill>
              </a:rPr>
              <a:t>Система оценки деятельности подразделений милиции</a:t>
            </a:r>
          </a:p>
        </p:txBody>
      </p:sp>
      <p:sp>
        <p:nvSpPr>
          <p:cNvPr id="5128" name="Text Box 10"/>
          <p:cNvSpPr txBox="1">
            <a:spLocks noChangeArrowheads="1"/>
          </p:cNvSpPr>
          <p:nvPr/>
        </p:nvSpPr>
        <p:spPr bwMode="auto">
          <a:xfrm>
            <a:off x="571500" y="1357313"/>
            <a:ext cx="8280400" cy="606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>
                <a:solidFill>
                  <a:srgbClr val="644C78"/>
                </a:solidFill>
              </a:rPr>
              <a:t>Несколько важных комментариев</a:t>
            </a:r>
          </a:p>
          <a:p>
            <a:pPr algn="just"/>
            <a:endParaRPr lang="ru-RU" sz="1400" b="1">
              <a:solidFill>
                <a:srgbClr val="644C78"/>
              </a:solidFill>
            </a:endParaRPr>
          </a:p>
          <a:p>
            <a:pPr algn="just"/>
            <a:r>
              <a:rPr lang="ru-RU" sz="1500">
                <a:solidFill>
                  <a:srgbClr val="644C78"/>
                </a:solidFill>
              </a:rPr>
              <a:t>	Задачи, которые решает милиция – это результат «согласования» интересов 	государства, милиции, граждан</a:t>
            </a:r>
          </a:p>
          <a:p>
            <a:pPr algn="just"/>
            <a:endParaRPr lang="ru-RU" sz="1500">
              <a:solidFill>
                <a:srgbClr val="644C78"/>
              </a:solidFill>
            </a:endParaRPr>
          </a:p>
          <a:p>
            <a:pPr algn="just"/>
            <a:r>
              <a:rPr lang="ru-RU" sz="1500">
                <a:solidFill>
                  <a:srgbClr val="644C78"/>
                </a:solidFill>
              </a:rPr>
              <a:t>	Если интерес граждан игнорируется – милиция теряет доверие и перестает 	восприниматься как справедливая</a:t>
            </a:r>
          </a:p>
          <a:p>
            <a:pPr algn="just"/>
            <a:endParaRPr lang="ru-RU" sz="1500">
              <a:solidFill>
                <a:srgbClr val="644C78"/>
              </a:solidFill>
            </a:endParaRPr>
          </a:p>
          <a:p>
            <a:pPr algn="just"/>
            <a:r>
              <a:rPr lang="ru-RU" sz="1500">
                <a:solidFill>
                  <a:srgbClr val="644C78"/>
                </a:solidFill>
              </a:rPr>
              <a:t>	Граждане должны участвовать в постановке задач для милиции</a:t>
            </a:r>
          </a:p>
          <a:p>
            <a:pPr algn="just"/>
            <a:endParaRPr lang="ru-RU" sz="1500">
              <a:solidFill>
                <a:srgbClr val="644C78"/>
              </a:solidFill>
            </a:endParaRPr>
          </a:p>
          <a:p>
            <a:pPr algn="just"/>
            <a:r>
              <a:rPr lang="ru-RU" sz="1500">
                <a:solidFill>
                  <a:srgbClr val="644C78"/>
                </a:solidFill>
              </a:rPr>
              <a:t>	Оценка милиции должна выносится теми, кто участвует в постановке задач для 	милиции</a:t>
            </a:r>
          </a:p>
          <a:p>
            <a:pPr algn="just"/>
            <a:r>
              <a:rPr lang="ru-RU" sz="1500">
                <a:solidFill>
                  <a:srgbClr val="644C78"/>
                </a:solidFill>
              </a:rPr>
              <a:t> 		</a:t>
            </a:r>
          </a:p>
          <a:p>
            <a:pPr algn="just"/>
            <a:r>
              <a:rPr lang="ru-RU" sz="1500" b="1">
                <a:solidFill>
                  <a:srgbClr val="644C78"/>
                </a:solidFill>
              </a:rPr>
              <a:t>		милиция</a:t>
            </a:r>
          </a:p>
          <a:p>
            <a:pPr algn="just"/>
            <a:r>
              <a:rPr lang="ru-RU" sz="1500" b="1">
                <a:solidFill>
                  <a:srgbClr val="644C78"/>
                </a:solidFill>
              </a:rPr>
              <a:t>		власти</a:t>
            </a:r>
          </a:p>
          <a:p>
            <a:pPr algn="just"/>
            <a:r>
              <a:rPr lang="ru-RU" sz="1500" b="1">
                <a:solidFill>
                  <a:srgbClr val="644C78"/>
                </a:solidFill>
              </a:rPr>
              <a:t>		граждане</a:t>
            </a:r>
          </a:p>
          <a:p>
            <a:pPr algn="just"/>
            <a:endParaRPr lang="ru-RU" sz="1600">
              <a:solidFill>
                <a:srgbClr val="644C78"/>
              </a:solidFill>
            </a:endParaRPr>
          </a:p>
          <a:p>
            <a:pPr algn="just"/>
            <a:r>
              <a:rPr lang="ru-RU" sz="1600">
                <a:solidFill>
                  <a:srgbClr val="644C78"/>
                </a:solidFill>
              </a:rPr>
              <a:t> </a:t>
            </a:r>
            <a:endParaRPr lang="en-US" sz="1600">
              <a:solidFill>
                <a:srgbClr val="644C78"/>
              </a:solidFill>
            </a:endParaRPr>
          </a:p>
          <a:p>
            <a:pPr algn="just"/>
            <a:endParaRPr lang="ru-RU" sz="1600">
              <a:solidFill>
                <a:srgbClr val="644C78"/>
              </a:solidFill>
            </a:endParaRPr>
          </a:p>
          <a:p>
            <a:pPr algn="just"/>
            <a:endParaRPr lang="ru-RU" sz="1600">
              <a:solidFill>
                <a:srgbClr val="644C78"/>
              </a:solidFill>
            </a:endParaRPr>
          </a:p>
          <a:p>
            <a:pPr algn="just"/>
            <a:r>
              <a:rPr lang="ru-RU" sz="1600">
                <a:solidFill>
                  <a:srgbClr val="644C78"/>
                </a:solidFill>
              </a:rPr>
              <a:t>	</a:t>
            </a:r>
          </a:p>
          <a:p>
            <a:pPr algn="just"/>
            <a:r>
              <a:rPr lang="ru-RU" sz="1600">
                <a:solidFill>
                  <a:srgbClr val="644C78"/>
                </a:solidFill>
              </a:rPr>
              <a:t>	</a:t>
            </a:r>
          </a:p>
          <a:p>
            <a:pPr algn="just"/>
            <a:r>
              <a:rPr lang="ru-RU" sz="1600">
                <a:solidFill>
                  <a:srgbClr val="644C78"/>
                </a:solidFill>
              </a:rPr>
              <a:t>	</a:t>
            </a:r>
          </a:p>
          <a:p>
            <a:pPr algn="just"/>
            <a:endParaRPr lang="ru-RU" sz="1600">
              <a:solidFill>
                <a:srgbClr val="644C78"/>
              </a:solidFill>
            </a:endParaRPr>
          </a:p>
          <a:p>
            <a:pPr algn="just"/>
            <a:endParaRPr lang="ru-RU" sz="1600">
              <a:solidFill>
                <a:srgbClr val="644C78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6" descr="to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5" descr="bott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42013"/>
            <a:ext cx="91440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71500" y="6000750"/>
            <a:ext cx="1976438" cy="695325"/>
          </a:xfrm>
          <a:prstGeom prst="rect">
            <a:avLst/>
          </a:prstGeom>
        </p:spPr>
        <p:txBody>
          <a:bodyPr/>
          <a:lstStyle/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800" b="1" kern="0" dirty="0">
                <a:solidFill>
                  <a:srgbClr val="644C78"/>
                </a:solidFill>
                <a:latin typeface="+mn-lt"/>
              </a:rPr>
              <a:t>тел. (495) 917-23-89</a:t>
            </a: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800" b="1" kern="0" dirty="0">
                <a:solidFill>
                  <a:srgbClr val="644C78"/>
                </a:solidFill>
                <a:latin typeface="+mn-lt"/>
              </a:rPr>
              <a:t>mvdreform@gmail.com</a:t>
            </a:r>
            <a:endParaRPr lang="en-US" sz="800" b="1" kern="0" dirty="0">
              <a:solidFill>
                <a:srgbClr val="644C78"/>
              </a:solidFill>
              <a:latin typeface="+mn-lt"/>
            </a:endParaRP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endParaRPr lang="ru-RU" sz="800" b="1" kern="0" dirty="0">
              <a:solidFill>
                <a:srgbClr val="644C78"/>
              </a:solidFill>
              <a:latin typeface="+mn-lt"/>
            </a:endParaRP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800" b="1" kern="0" dirty="0">
                <a:solidFill>
                  <a:srgbClr val="644C78"/>
                </a:solidFill>
                <a:latin typeface="+mn-lt"/>
              </a:rPr>
              <a:t>119019 Москва, а/я 212</a:t>
            </a: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800" b="1" kern="0" dirty="0">
                <a:solidFill>
                  <a:srgbClr val="644C78"/>
                </a:solidFill>
                <a:latin typeface="+mn-lt"/>
              </a:rPr>
              <a:t>Рабочая группа по реформе МВД</a:t>
            </a:r>
          </a:p>
        </p:txBody>
      </p:sp>
      <p:sp>
        <p:nvSpPr>
          <p:cNvPr id="6149" name="Text Box 13"/>
          <p:cNvSpPr txBox="1">
            <a:spLocks noChangeArrowheads="1"/>
          </p:cNvSpPr>
          <p:nvPr/>
        </p:nvSpPr>
        <p:spPr bwMode="auto">
          <a:xfrm>
            <a:off x="3071813" y="6357938"/>
            <a:ext cx="570865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 b="1">
                <a:solidFill>
                  <a:schemeClr val="bg1"/>
                </a:solidFill>
              </a:rPr>
              <a:t>Новикова Асмик, Фонд «Общественный вердикт»</a:t>
            </a:r>
          </a:p>
        </p:txBody>
      </p:sp>
      <p:sp>
        <p:nvSpPr>
          <p:cNvPr id="6150" name="Text Box 12"/>
          <p:cNvSpPr txBox="1">
            <a:spLocks noChangeArrowheads="1"/>
          </p:cNvSpPr>
          <p:nvPr/>
        </p:nvSpPr>
        <p:spPr bwMode="auto">
          <a:xfrm>
            <a:off x="3071813" y="5929313"/>
            <a:ext cx="57086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>
                <a:solidFill>
                  <a:schemeClr val="bg1"/>
                </a:solidFill>
              </a:rPr>
              <a:t>Москва, </a:t>
            </a:r>
            <a:r>
              <a:rPr lang="en-US" sz="1400" b="1">
                <a:solidFill>
                  <a:schemeClr val="bg1"/>
                </a:solidFill>
              </a:rPr>
              <a:t>2010</a:t>
            </a:r>
            <a:endParaRPr lang="ru-RU" sz="1400" b="1">
              <a:solidFill>
                <a:schemeClr val="bg1"/>
              </a:solidFill>
            </a:endParaRPr>
          </a:p>
          <a:p>
            <a:pPr algn="r"/>
            <a:endParaRPr lang="ru-RU" sz="1400" b="1">
              <a:solidFill>
                <a:schemeClr val="bg1"/>
              </a:solidFill>
            </a:endParaRPr>
          </a:p>
        </p:txBody>
      </p:sp>
      <p:sp>
        <p:nvSpPr>
          <p:cNvPr id="6151" name="Text Box 11"/>
          <p:cNvSpPr txBox="1">
            <a:spLocks noChangeArrowheads="1"/>
          </p:cNvSpPr>
          <p:nvPr/>
        </p:nvSpPr>
        <p:spPr bwMode="auto">
          <a:xfrm>
            <a:off x="3000375" y="571500"/>
            <a:ext cx="570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>
                <a:solidFill>
                  <a:schemeClr val="bg1"/>
                </a:solidFill>
              </a:rPr>
              <a:t>Система оценки деятельности подразделений милиции</a:t>
            </a:r>
          </a:p>
        </p:txBody>
      </p:sp>
      <p:sp>
        <p:nvSpPr>
          <p:cNvPr id="6152" name="Text Box 10"/>
          <p:cNvSpPr txBox="1">
            <a:spLocks noChangeArrowheads="1"/>
          </p:cNvSpPr>
          <p:nvPr/>
        </p:nvSpPr>
        <p:spPr bwMode="auto">
          <a:xfrm>
            <a:off x="571500" y="1357313"/>
            <a:ext cx="8280400" cy="560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>
                <a:solidFill>
                  <a:srgbClr val="644C78"/>
                </a:solidFill>
              </a:rPr>
              <a:t>Оценка:</a:t>
            </a:r>
          </a:p>
          <a:p>
            <a:pPr algn="just"/>
            <a:endParaRPr lang="ru-RU" sz="1400" b="1">
              <a:solidFill>
                <a:srgbClr val="644C78"/>
              </a:solidFill>
            </a:endParaRPr>
          </a:p>
          <a:p>
            <a:pPr algn="just"/>
            <a:r>
              <a:rPr lang="ru-RU" sz="1500">
                <a:solidFill>
                  <a:srgbClr val="644C78"/>
                </a:solidFill>
              </a:rPr>
              <a:t>	</a:t>
            </a:r>
            <a:r>
              <a:rPr lang="ru-RU" sz="1500" b="1">
                <a:solidFill>
                  <a:srgbClr val="644C78"/>
                </a:solidFill>
              </a:rPr>
              <a:t>милиция – </a:t>
            </a:r>
            <a:r>
              <a:rPr lang="ru-RU" sz="1500">
                <a:solidFill>
                  <a:srgbClr val="644C78"/>
                </a:solidFill>
              </a:rPr>
              <a:t>подотчетность внутримилицейская</a:t>
            </a:r>
          </a:p>
          <a:p>
            <a:pPr algn="just"/>
            <a:r>
              <a:rPr lang="ru-RU" sz="1500" b="1">
                <a:solidFill>
                  <a:srgbClr val="644C78"/>
                </a:solidFill>
              </a:rPr>
              <a:t>	власти -  </a:t>
            </a:r>
            <a:r>
              <a:rPr lang="ru-RU" sz="1500">
                <a:solidFill>
                  <a:srgbClr val="644C78"/>
                </a:solidFill>
              </a:rPr>
              <a:t>подотчетность местным властям</a:t>
            </a:r>
          </a:p>
          <a:p>
            <a:pPr algn="just"/>
            <a:r>
              <a:rPr lang="ru-RU" sz="1500" b="1">
                <a:solidFill>
                  <a:srgbClr val="644C78"/>
                </a:solidFill>
              </a:rPr>
              <a:t>	граждане – </a:t>
            </a:r>
            <a:r>
              <a:rPr lang="ru-RU" sz="1500">
                <a:solidFill>
                  <a:srgbClr val="644C78"/>
                </a:solidFill>
              </a:rPr>
              <a:t>подотчетность гражданам</a:t>
            </a:r>
          </a:p>
          <a:p>
            <a:pPr algn="just"/>
            <a:endParaRPr lang="ru-RU" sz="1500" b="1">
              <a:solidFill>
                <a:srgbClr val="644C78"/>
              </a:solidFill>
            </a:endParaRPr>
          </a:p>
          <a:p>
            <a:pPr algn="just"/>
            <a:r>
              <a:rPr lang="ru-RU" sz="1500" b="1">
                <a:solidFill>
                  <a:srgbClr val="644C78"/>
                </a:solidFill>
              </a:rPr>
              <a:t>В каждом случае требуется свой механизм подотчетности и оценки</a:t>
            </a:r>
          </a:p>
          <a:p>
            <a:pPr algn="just"/>
            <a:endParaRPr lang="ru-RU" sz="1500" b="1">
              <a:solidFill>
                <a:srgbClr val="644C78"/>
              </a:solidFill>
            </a:endParaRPr>
          </a:p>
          <a:p>
            <a:pPr algn="just"/>
            <a:r>
              <a:rPr lang="ru-RU" sz="1500" b="1">
                <a:solidFill>
                  <a:srgbClr val="644C78"/>
                </a:solidFill>
              </a:rPr>
              <a:t>Может включать:</a:t>
            </a:r>
          </a:p>
          <a:p>
            <a:pPr algn="just"/>
            <a:r>
              <a:rPr lang="ru-RU" sz="1500" b="1">
                <a:solidFill>
                  <a:srgbClr val="644C78"/>
                </a:solidFill>
              </a:rPr>
              <a:t>	</a:t>
            </a:r>
            <a:r>
              <a:rPr lang="ru-RU" sz="1500">
                <a:solidFill>
                  <a:srgbClr val="644C78"/>
                </a:solidFill>
              </a:rPr>
              <a:t>статистика (показатели эффективности деятельности милиции)</a:t>
            </a:r>
          </a:p>
          <a:p>
            <a:pPr algn="just"/>
            <a:r>
              <a:rPr lang="ru-RU" sz="1500">
                <a:solidFill>
                  <a:srgbClr val="644C78"/>
                </a:solidFill>
              </a:rPr>
              <a:t>	опросы общественного мнения</a:t>
            </a:r>
          </a:p>
          <a:p>
            <a:pPr algn="just"/>
            <a:r>
              <a:rPr lang="ru-RU" sz="1500">
                <a:solidFill>
                  <a:srgbClr val="644C78"/>
                </a:solidFill>
              </a:rPr>
              <a:t>	экспертные оценки</a:t>
            </a:r>
          </a:p>
          <a:p>
            <a:pPr algn="just"/>
            <a:r>
              <a:rPr lang="ru-RU" sz="1500">
                <a:solidFill>
                  <a:srgbClr val="644C78"/>
                </a:solidFill>
              </a:rPr>
              <a:t>	опросы потерпевших</a:t>
            </a:r>
          </a:p>
          <a:p>
            <a:pPr algn="just"/>
            <a:r>
              <a:rPr lang="ru-RU" sz="1500">
                <a:solidFill>
                  <a:srgbClr val="644C78"/>
                </a:solidFill>
              </a:rPr>
              <a:t>	и т.д.</a:t>
            </a:r>
          </a:p>
          <a:p>
            <a:pPr algn="just"/>
            <a:endParaRPr lang="ru-RU" sz="1600">
              <a:solidFill>
                <a:srgbClr val="644C78"/>
              </a:solidFill>
            </a:endParaRPr>
          </a:p>
          <a:p>
            <a:pPr algn="just"/>
            <a:r>
              <a:rPr lang="ru-RU" sz="1600">
                <a:solidFill>
                  <a:srgbClr val="644C78"/>
                </a:solidFill>
              </a:rPr>
              <a:t> </a:t>
            </a:r>
            <a:endParaRPr lang="en-US" sz="1600">
              <a:solidFill>
                <a:srgbClr val="644C78"/>
              </a:solidFill>
            </a:endParaRPr>
          </a:p>
          <a:p>
            <a:pPr algn="just"/>
            <a:endParaRPr lang="ru-RU" sz="1600">
              <a:solidFill>
                <a:srgbClr val="644C78"/>
              </a:solidFill>
            </a:endParaRPr>
          </a:p>
          <a:p>
            <a:pPr algn="just"/>
            <a:endParaRPr lang="ru-RU" sz="1600">
              <a:solidFill>
                <a:srgbClr val="644C78"/>
              </a:solidFill>
            </a:endParaRPr>
          </a:p>
          <a:p>
            <a:pPr algn="just"/>
            <a:r>
              <a:rPr lang="ru-RU" sz="1600">
                <a:solidFill>
                  <a:srgbClr val="644C78"/>
                </a:solidFill>
              </a:rPr>
              <a:t>	</a:t>
            </a:r>
          </a:p>
          <a:p>
            <a:pPr algn="just"/>
            <a:r>
              <a:rPr lang="ru-RU" sz="1600">
                <a:solidFill>
                  <a:srgbClr val="644C78"/>
                </a:solidFill>
              </a:rPr>
              <a:t>	</a:t>
            </a:r>
          </a:p>
          <a:p>
            <a:pPr algn="just"/>
            <a:r>
              <a:rPr lang="ru-RU" sz="1600">
                <a:solidFill>
                  <a:srgbClr val="644C78"/>
                </a:solidFill>
              </a:rPr>
              <a:t>	</a:t>
            </a:r>
          </a:p>
          <a:p>
            <a:pPr algn="just"/>
            <a:endParaRPr lang="ru-RU" sz="1600">
              <a:solidFill>
                <a:srgbClr val="644C78"/>
              </a:solidFill>
            </a:endParaRPr>
          </a:p>
          <a:p>
            <a:pPr algn="just"/>
            <a:endParaRPr lang="ru-RU" sz="1600">
              <a:solidFill>
                <a:srgbClr val="644C78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 descr="to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5" descr="bott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42013"/>
            <a:ext cx="91440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71500" y="6000750"/>
            <a:ext cx="1976438" cy="695325"/>
          </a:xfrm>
          <a:prstGeom prst="rect">
            <a:avLst/>
          </a:prstGeom>
        </p:spPr>
        <p:txBody>
          <a:bodyPr/>
          <a:lstStyle/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800" b="1" kern="0" dirty="0">
                <a:solidFill>
                  <a:srgbClr val="644C78"/>
                </a:solidFill>
                <a:latin typeface="+mn-lt"/>
              </a:rPr>
              <a:t>тел. (495) 917-23-89</a:t>
            </a: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800" b="1" kern="0" dirty="0">
                <a:solidFill>
                  <a:srgbClr val="644C78"/>
                </a:solidFill>
                <a:latin typeface="+mn-lt"/>
              </a:rPr>
              <a:t>mvdreform@gmail.com</a:t>
            </a:r>
            <a:endParaRPr lang="en-US" sz="800" b="1" kern="0" dirty="0">
              <a:solidFill>
                <a:srgbClr val="644C78"/>
              </a:solidFill>
              <a:latin typeface="+mn-lt"/>
            </a:endParaRP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endParaRPr lang="ru-RU" sz="800" b="1" kern="0" dirty="0">
              <a:solidFill>
                <a:srgbClr val="644C78"/>
              </a:solidFill>
              <a:latin typeface="+mn-lt"/>
            </a:endParaRP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800" b="1" kern="0" dirty="0">
                <a:solidFill>
                  <a:srgbClr val="644C78"/>
                </a:solidFill>
                <a:latin typeface="+mn-lt"/>
              </a:rPr>
              <a:t>119019 Москва, а/я 212</a:t>
            </a: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800" b="1" kern="0" dirty="0">
                <a:solidFill>
                  <a:srgbClr val="644C78"/>
                </a:solidFill>
                <a:latin typeface="+mn-lt"/>
              </a:rPr>
              <a:t>Рабочая группа по реформе МВД</a:t>
            </a:r>
          </a:p>
        </p:txBody>
      </p:sp>
      <p:sp>
        <p:nvSpPr>
          <p:cNvPr id="7173" name="Text Box 13"/>
          <p:cNvSpPr txBox="1">
            <a:spLocks noChangeArrowheads="1"/>
          </p:cNvSpPr>
          <p:nvPr/>
        </p:nvSpPr>
        <p:spPr bwMode="auto">
          <a:xfrm>
            <a:off x="3071813" y="6357938"/>
            <a:ext cx="570865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 b="1">
                <a:solidFill>
                  <a:schemeClr val="bg1"/>
                </a:solidFill>
              </a:rPr>
              <a:t>Новикова Асмик, Фонд «Общественный вердикт»</a:t>
            </a:r>
          </a:p>
        </p:txBody>
      </p:sp>
      <p:sp>
        <p:nvSpPr>
          <p:cNvPr id="7174" name="Text Box 12"/>
          <p:cNvSpPr txBox="1">
            <a:spLocks noChangeArrowheads="1"/>
          </p:cNvSpPr>
          <p:nvPr/>
        </p:nvSpPr>
        <p:spPr bwMode="auto">
          <a:xfrm>
            <a:off x="3071813" y="5929313"/>
            <a:ext cx="57086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>
                <a:solidFill>
                  <a:schemeClr val="bg1"/>
                </a:solidFill>
              </a:rPr>
              <a:t>Москва, </a:t>
            </a:r>
            <a:r>
              <a:rPr lang="en-US" sz="1400" b="1">
                <a:solidFill>
                  <a:schemeClr val="bg1"/>
                </a:solidFill>
              </a:rPr>
              <a:t>2010</a:t>
            </a:r>
            <a:endParaRPr lang="ru-RU" sz="1400" b="1">
              <a:solidFill>
                <a:schemeClr val="bg1"/>
              </a:solidFill>
            </a:endParaRPr>
          </a:p>
          <a:p>
            <a:pPr algn="r"/>
            <a:endParaRPr lang="ru-RU" sz="1400" b="1">
              <a:solidFill>
                <a:schemeClr val="bg1"/>
              </a:solidFill>
            </a:endParaRPr>
          </a:p>
        </p:txBody>
      </p:sp>
      <p:sp>
        <p:nvSpPr>
          <p:cNvPr id="7175" name="Text Box 11"/>
          <p:cNvSpPr txBox="1">
            <a:spLocks noChangeArrowheads="1"/>
          </p:cNvSpPr>
          <p:nvPr/>
        </p:nvSpPr>
        <p:spPr bwMode="auto">
          <a:xfrm>
            <a:off x="3071813" y="500063"/>
            <a:ext cx="570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>
                <a:solidFill>
                  <a:schemeClr val="bg1"/>
                </a:solidFill>
              </a:rPr>
              <a:t>Система оценки деятельности подразделений милиции</a:t>
            </a:r>
          </a:p>
        </p:txBody>
      </p:sp>
      <p:sp>
        <p:nvSpPr>
          <p:cNvPr id="7176" name="Text Box 10"/>
          <p:cNvSpPr txBox="1">
            <a:spLocks noChangeArrowheads="1"/>
          </p:cNvSpPr>
          <p:nvPr/>
        </p:nvSpPr>
        <p:spPr bwMode="auto">
          <a:xfrm>
            <a:off x="428625" y="1214438"/>
            <a:ext cx="8280400" cy="541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>
                <a:solidFill>
                  <a:srgbClr val="644C78"/>
                </a:solidFill>
              </a:rPr>
              <a:t>Что можно делать:</a:t>
            </a:r>
          </a:p>
          <a:p>
            <a:pPr algn="just"/>
            <a:endParaRPr lang="ru-RU" sz="1400" b="1">
              <a:solidFill>
                <a:srgbClr val="644C78"/>
              </a:solidFill>
            </a:endParaRPr>
          </a:p>
          <a:p>
            <a:pPr algn="just">
              <a:buFont typeface="Arial" charset="0"/>
              <a:buChar char="•"/>
            </a:pPr>
            <a:r>
              <a:rPr lang="ru-RU" sz="1500">
                <a:solidFill>
                  <a:srgbClr val="644C78"/>
                </a:solidFill>
              </a:rPr>
              <a:t>	ориентировать систему оценки на оценку типов задач (деятельности), которую выполняет милиция</a:t>
            </a:r>
          </a:p>
          <a:p>
            <a:pPr algn="just">
              <a:buFont typeface="Arial" charset="0"/>
              <a:buChar char="•"/>
            </a:pPr>
            <a:r>
              <a:rPr lang="ru-RU" sz="1500">
                <a:solidFill>
                  <a:srgbClr val="644C78"/>
                </a:solidFill>
              </a:rPr>
              <a:t>	развести систему отчетности и систему оценки</a:t>
            </a:r>
          </a:p>
          <a:p>
            <a:pPr algn="just">
              <a:buFont typeface="Arial" charset="0"/>
              <a:buChar char="•"/>
            </a:pPr>
            <a:r>
              <a:rPr lang="ru-RU" sz="1500">
                <a:solidFill>
                  <a:srgbClr val="644C78"/>
                </a:solidFill>
              </a:rPr>
              <a:t>	включить в систему оценки показатели, которые оценивают качество работы, а не только результат</a:t>
            </a:r>
          </a:p>
          <a:p>
            <a:pPr algn="just">
              <a:buFont typeface="Arial" charset="0"/>
              <a:buChar char="•"/>
            </a:pPr>
            <a:r>
              <a:rPr lang="ru-RU" sz="1500">
                <a:solidFill>
                  <a:srgbClr val="644C78"/>
                </a:solidFill>
              </a:rPr>
              <a:t>    использовать контрольные механизмы</a:t>
            </a:r>
          </a:p>
          <a:p>
            <a:pPr algn="just"/>
            <a:endParaRPr lang="ru-RU" sz="1500">
              <a:solidFill>
                <a:srgbClr val="644C78"/>
              </a:solidFill>
            </a:endParaRPr>
          </a:p>
          <a:p>
            <a:pPr algn="just"/>
            <a:r>
              <a:rPr lang="ru-RU" sz="2000" b="1">
                <a:solidFill>
                  <a:srgbClr val="644C78"/>
                </a:solidFill>
              </a:rPr>
              <a:t>Что является проблемой</a:t>
            </a:r>
          </a:p>
          <a:p>
            <a:pPr algn="just">
              <a:buFont typeface="Arial" charset="0"/>
              <a:buChar char="•"/>
            </a:pPr>
            <a:endParaRPr lang="ru-RU" sz="1500">
              <a:solidFill>
                <a:srgbClr val="644C78"/>
              </a:solidFill>
            </a:endParaRPr>
          </a:p>
          <a:p>
            <a:pPr algn="just">
              <a:buFont typeface="Arial" charset="0"/>
              <a:buChar char="•"/>
            </a:pPr>
            <a:r>
              <a:rPr lang="ru-RU" sz="1500">
                <a:solidFill>
                  <a:srgbClr val="644C78"/>
                </a:solidFill>
              </a:rPr>
              <a:t>	агрегация оценок</a:t>
            </a:r>
          </a:p>
          <a:p>
            <a:pPr algn="just">
              <a:buFont typeface="Arial" charset="0"/>
              <a:buChar char="•"/>
            </a:pPr>
            <a:r>
              <a:rPr lang="ru-RU" sz="1500">
                <a:solidFill>
                  <a:srgbClr val="644C78"/>
                </a:solidFill>
              </a:rPr>
              <a:t>	порядок учета в системе управления</a:t>
            </a:r>
          </a:p>
          <a:p>
            <a:pPr algn="just">
              <a:buFont typeface="Arial" charset="0"/>
              <a:buChar char="•"/>
            </a:pPr>
            <a:r>
              <a:rPr lang="ru-RU" sz="1500">
                <a:solidFill>
                  <a:srgbClr val="644C78"/>
                </a:solidFill>
              </a:rPr>
              <a:t>	оценка работы конкретного сотрудника  </a:t>
            </a:r>
          </a:p>
          <a:p>
            <a:pPr algn="just"/>
            <a:r>
              <a:rPr lang="ru-RU" sz="1500">
                <a:solidFill>
                  <a:srgbClr val="644C78"/>
                </a:solidFill>
              </a:rPr>
              <a:t>	</a:t>
            </a:r>
            <a:endParaRPr lang="en-US" sz="1600">
              <a:solidFill>
                <a:srgbClr val="644C78"/>
              </a:solidFill>
            </a:endParaRPr>
          </a:p>
          <a:p>
            <a:pPr algn="just"/>
            <a:endParaRPr lang="ru-RU" sz="1600">
              <a:solidFill>
                <a:srgbClr val="644C78"/>
              </a:solidFill>
            </a:endParaRPr>
          </a:p>
          <a:p>
            <a:pPr algn="just"/>
            <a:endParaRPr lang="ru-RU" sz="1600">
              <a:solidFill>
                <a:srgbClr val="644C78"/>
              </a:solidFill>
            </a:endParaRPr>
          </a:p>
          <a:p>
            <a:pPr algn="just"/>
            <a:r>
              <a:rPr lang="ru-RU" sz="1600">
                <a:solidFill>
                  <a:srgbClr val="644C78"/>
                </a:solidFill>
              </a:rPr>
              <a:t>	</a:t>
            </a:r>
          </a:p>
          <a:p>
            <a:pPr algn="just"/>
            <a:r>
              <a:rPr lang="ru-RU" sz="1600">
                <a:solidFill>
                  <a:srgbClr val="644C78"/>
                </a:solidFill>
              </a:rPr>
              <a:t>	</a:t>
            </a:r>
          </a:p>
          <a:p>
            <a:pPr algn="just"/>
            <a:r>
              <a:rPr lang="ru-RU" sz="1600">
                <a:solidFill>
                  <a:srgbClr val="644C78"/>
                </a:solidFill>
              </a:rPr>
              <a:t>	</a:t>
            </a:r>
          </a:p>
          <a:p>
            <a:pPr algn="just"/>
            <a:endParaRPr lang="ru-RU" sz="1600">
              <a:solidFill>
                <a:srgbClr val="644C78"/>
              </a:solidFill>
            </a:endParaRPr>
          </a:p>
          <a:p>
            <a:pPr algn="just"/>
            <a:endParaRPr lang="ru-RU" sz="1600">
              <a:solidFill>
                <a:srgbClr val="644C78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255</Words>
  <Application>Microsoft Office PowerPoint</Application>
  <PresentationFormat>Экран (4:3)</PresentationFormat>
  <Paragraphs>148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Ksenia</dc:creator>
  <cp:lastModifiedBy>Preferred Customer</cp:lastModifiedBy>
  <cp:revision>20</cp:revision>
  <dcterms:created xsi:type="dcterms:W3CDTF">2010-03-17T20:50:07Z</dcterms:created>
  <dcterms:modified xsi:type="dcterms:W3CDTF">2011-10-16T16:49:21Z</dcterms:modified>
</cp:coreProperties>
</file>